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52"/>
  </p:notesMasterIdLst>
  <p:sldIdLst>
    <p:sldId id="256" r:id="rId4"/>
    <p:sldId id="301" r:id="rId5"/>
    <p:sldId id="264" r:id="rId6"/>
    <p:sldId id="265" r:id="rId7"/>
    <p:sldId id="371" r:id="rId8"/>
    <p:sldId id="373" r:id="rId9"/>
    <p:sldId id="379" r:id="rId10"/>
    <p:sldId id="309" r:id="rId11"/>
    <p:sldId id="323" r:id="rId12"/>
    <p:sldId id="326" r:id="rId13"/>
    <p:sldId id="329" r:id="rId14"/>
    <p:sldId id="374" r:id="rId15"/>
    <p:sldId id="328" r:id="rId16"/>
    <p:sldId id="327" r:id="rId17"/>
    <p:sldId id="332" r:id="rId18"/>
    <p:sldId id="333" r:id="rId19"/>
    <p:sldId id="334" r:id="rId20"/>
    <p:sldId id="336" r:id="rId21"/>
    <p:sldId id="376" r:id="rId22"/>
    <p:sldId id="377" r:id="rId23"/>
    <p:sldId id="378" r:id="rId24"/>
    <p:sldId id="380" r:id="rId25"/>
    <p:sldId id="316" r:id="rId26"/>
    <p:sldId id="368" r:id="rId27"/>
    <p:sldId id="275" r:id="rId28"/>
    <p:sldId id="370" r:id="rId29"/>
    <p:sldId id="381" r:id="rId30"/>
    <p:sldId id="384" r:id="rId31"/>
    <p:sldId id="382" r:id="rId32"/>
    <p:sldId id="346" r:id="rId33"/>
    <p:sldId id="338" r:id="rId34"/>
    <p:sldId id="339" r:id="rId35"/>
    <p:sldId id="342" r:id="rId36"/>
    <p:sldId id="385" r:id="rId37"/>
    <p:sldId id="386" r:id="rId38"/>
    <p:sldId id="387" r:id="rId39"/>
    <p:sldId id="353" r:id="rId40"/>
    <p:sldId id="352" r:id="rId41"/>
    <p:sldId id="357" r:id="rId42"/>
    <p:sldId id="358" r:id="rId43"/>
    <p:sldId id="359" r:id="rId44"/>
    <p:sldId id="360" r:id="rId45"/>
    <p:sldId id="383" r:id="rId46"/>
    <p:sldId id="354" r:id="rId47"/>
    <p:sldId id="365" r:id="rId48"/>
    <p:sldId id="364" r:id="rId49"/>
    <p:sldId id="366" r:id="rId50"/>
    <p:sldId id="262" r:id="rId5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9E00"/>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סגנון בהיר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סגנון בהיר 3 - הדגשה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2" d="100"/>
          <a:sy n="142" d="100"/>
        </p:scale>
        <p:origin x="714" y="126"/>
      </p:cViewPr>
      <p:guideLst>
        <p:guide orient="horz" pos="1847"/>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C7588DF1-52D6-429F-8C38-95DBEFED3713}" type="datetimeFigureOut">
              <a:rPr lang="he-IL" smtClean="0"/>
              <a:t>כ"ד/סיון/תש"ף</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D8D3E8F-03D9-4FE4-8465-B7F603ABE135}" type="slidenum">
              <a:rPr lang="he-IL" smtClean="0"/>
              <a:t>‹#›</a:t>
            </a:fld>
            <a:endParaRPr lang="he-IL"/>
          </a:p>
        </p:txBody>
      </p:sp>
    </p:spTree>
    <p:extLst>
      <p:ext uri="{BB962C8B-B14F-4D97-AF65-F5344CB8AC3E}">
        <p14:creationId xmlns:p14="http://schemas.microsoft.com/office/powerpoint/2010/main" val="278444525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4D8D3E8F-03D9-4FE4-8465-B7F603ABE135}" type="slidenum">
              <a:rPr lang="he-IL" smtClean="0"/>
              <a:t>2</a:t>
            </a:fld>
            <a:endParaRPr lang="he-IL"/>
          </a:p>
        </p:txBody>
      </p:sp>
    </p:spTree>
    <p:extLst>
      <p:ext uri="{BB962C8B-B14F-4D97-AF65-F5344CB8AC3E}">
        <p14:creationId xmlns:p14="http://schemas.microsoft.com/office/powerpoint/2010/main" val="56154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57557" y="286543"/>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172774"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57557" y="2662807"/>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542340"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267744" y="3377692"/>
            <a:ext cx="2304256" cy="13542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95521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38916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351897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059"/>
            <a:ext cx="3856106" cy="513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77" r:id="rId19"/>
    <p:sldLayoutId id="2147483656"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9" r:id="rId2"/>
    <p:sldLayoutId id="2147483680"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0.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49.png"/><Relationship Id="rId9" Type="http://schemas.openxmlformats.org/officeDocument/2006/relationships/image" Target="../media/image55.png"/><Relationship Id="rId1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Email%20Application%20Cryptology" TargetMode="Externa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nvlpubs.nist.gov/nistpubs/FIPS/NIST.FIPS.197.pdf" TargetMode="External"/><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hyperlink" Target="https://medium.com/asecuritysite-when-bob-met-alice/elgamal-and-elliptic-curve-cryptography-ecc-8b72c3c3555e" TargetMode="External"/><Relationship Id="rId5" Type="http://schemas.openxmlformats.org/officeDocument/2006/relationships/hyperlink" Target="http://www.secg.org/sec2-v2.pdf" TargetMode="External"/><Relationship Id="rId4" Type="http://schemas.openxmlformats.org/officeDocument/2006/relationships/hyperlink" Target="https://en.wikipedia.org/wiki/Block_cipher_mode_of_oper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16016" y="2571750"/>
            <a:ext cx="4320332" cy="1152129"/>
          </a:xfrm>
        </p:spPr>
        <p:txBody>
          <a:bodyPr/>
          <a:lstStyle/>
          <a:p>
            <a:pPr algn="ctr"/>
            <a:r>
              <a:rPr lang="en-US" altLang="ko-KR" sz="2800" dirty="0">
                <a:solidFill>
                  <a:srgbClr val="D69E00"/>
                </a:solidFill>
                <a:ea typeface="맑은 고딕" pitchFamily="50" charset="-127"/>
              </a:rPr>
              <a:t> Application for </a:t>
            </a:r>
          </a:p>
          <a:p>
            <a:pPr algn="ctr"/>
            <a:r>
              <a:rPr lang="en-US" altLang="ko-KR" sz="2800" dirty="0">
                <a:solidFill>
                  <a:srgbClr val="D69E00"/>
                </a:solidFill>
                <a:ea typeface="맑은 고딕" pitchFamily="50" charset="-127"/>
              </a:rPr>
              <a:t>secure email exchange</a:t>
            </a:r>
            <a:endParaRPr lang="en-US" altLang="ko-KR" sz="2800" dirty="0">
              <a:solidFill>
                <a:srgbClr val="D69E00"/>
              </a:solidFill>
            </a:endParaRPr>
          </a:p>
        </p:txBody>
      </p:sp>
      <p:sp>
        <p:nvSpPr>
          <p:cNvPr id="4" name="Text Placeholder 3"/>
          <p:cNvSpPr>
            <a:spLocks noGrp="1"/>
          </p:cNvSpPr>
          <p:nvPr>
            <p:ph type="body" sz="quarter" idx="11"/>
          </p:nvPr>
        </p:nvSpPr>
        <p:spPr>
          <a:xfrm>
            <a:off x="5508030" y="3701803"/>
            <a:ext cx="2736304" cy="1440159"/>
          </a:xfrm>
        </p:spPr>
        <p:txBody>
          <a:bodyPr/>
          <a:lstStyle/>
          <a:p>
            <a:pPr algn="ctr">
              <a:spcBef>
                <a:spcPts val="0"/>
              </a:spcBef>
              <a:defRPr/>
            </a:pPr>
            <a:r>
              <a:rPr lang="en-US" altLang="ko-KR" sz="1800" b="1" dirty="0">
                <a:solidFill>
                  <a:srgbClr val="D69E00"/>
                </a:solidFill>
                <a:latin typeface="Calibri" panose="020F0502020204030204" pitchFamily="34" charset="0"/>
                <a:cs typeface="Calibri" panose="020F0502020204030204" pitchFamily="34" charset="0"/>
              </a:rPr>
              <a:t>Kfir Gaon</a:t>
            </a:r>
          </a:p>
          <a:p>
            <a:pPr algn="ctr">
              <a:spcBef>
                <a:spcPts val="0"/>
              </a:spcBef>
              <a:defRPr/>
            </a:pPr>
            <a:r>
              <a:rPr lang="en-US" altLang="ko-KR" sz="1800" b="1" dirty="0">
                <a:solidFill>
                  <a:srgbClr val="D69E00"/>
                </a:solidFill>
                <a:latin typeface="Calibri" panose="020F0502020204030204" pitchFamily="34" charset="0"/>
                <a:cs typeface="Calibri" panose="020F0502020204030204" pitchFamily="34" charset="0"/>
              </a:rPr>
              <a:t>Shoval Yehuda</a:t>
            </a:r>
          </a:p>
          <a:p>
            <a:pPr algn="ctr">
              <a:spcBef>
                <a:spcPts val="0"/>
              </a:spcBef>
              <a:defRPr/>
            </a:pPr>
            <a:r>
              <a:rPr lang="en-US" altLang="ko-KR" sz="1800" b="1" dirty="0">
                <a:solidFill>
                  <a:srgbClr val="D69E00"/>
                </a:solidFill>
                <a:latin typeface="Calibri" panose="020F0502020204030204" pitchFamily="34" charset="0"/>
                <a:cs typeface="Calibri" panose="020F0502020204030204" pitchFamily="34" charset="0"/>
              </a:rPr>
              <a:t>Roman Ratchitski </a:t>
            </a:r>
          </a:p>
          <a:p>
            <a:pPr algn="ctr">
              <a:spcBef>
                <a:spcPts val="0"/>
              </a:spcBef>
              <a:defRPr/>
            </a:pPr>
            <a:r>
              <a:rPr lang="en-US" altLang="ko-KR" sz="1800" b="1" dirty="0">
                <a:solidFill>
                  <a:srgbClr val="D69E00"/>
                </a:solidFill>
                <a:latin typeface="Calibri" panose="020F0502020204030204" pitchFamily="34" charset="0"/>
                <a:cs typeface="Calibri" panose="020F0502020204030204" pitchFamily="34" charset="0"/>
              </a:rPr>
              <a:t>Rafael Mosheyoff</a:t>
            </a:r>
          </a:p>
          <a:p>
            <a:pPr algn="ctr">
              <a:spcBef>
                <a:spcPts val="0"/>
              </a:spcBef>
              <a:defRPr/>
            </a:pPr>
            <a:endParaRPr lang="en-US" altLang="ko-KR" sz="1800" dirty="0">
              <a:solidFill>
                <a:srgbClr val="D69E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solidFill>
                <a:srgbClr val="D69E00"/>
              </a:solidFill>
            </a:endParaRPr>
          </a:p>
        </p:txBody>
      </p:sp>
      <p:sp>
        <p:nvSpPr>
          <p:cNvPr id="3" name="Text Placeholder 2"/>
          <p:cNvSpPr>
            <a:spLocks noGrp="1"/>
          </p:cNvSpPr>
          <p:nvPr>
            <p:ph type="body" sz="quarter" idx="11"/>
          </p:nvPr>
        </p:nvSpPr>
        <p:spPr/>
        <p:txBody>
          <a:bodyPr/>
          <a:lstStyle/>
          <a:p>
            <a:pPr lvl="0"/>
            <a:r>
              <a:rPr lang="en-US" altLang="ko-KR" sz="1600" b="1" dirty="0">
                <a:solidFill>
                  <a:srgbClr val="FFC000"/>
                </a:solidFill>
                <a:latin typeface="Calibri" panose="020F0502020204030204" pitchFamily="34" charset="0"/>
                <a:cs typeface="Calibri" panose="020F0502020204030204" pitchFamily="34" charset="0"/>
              </a:rPr>
              <a:t>The AES Cipher</a:t>
            </a:r>
          </a:p>
        </p:txBody>
      </p:sp>
      <p:sp>
        <p:nvSpPr>
          <p:cNvPr id="16" name="TextBox 15"/>
          <p:cNvSpPr txBox="1"/>
          <p:nvPr/>
        </p:nvSpPr>
        <p:spPr>
          <a:xfrm>
            <a:off x="353845" y="1249804"/>
            <a:ext cx="8436309" cy="2800767"/>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The key size used for this cipher specifies the number of repetitions or “rounds” required to put the plaintext through the cipher and convert it into ciphertext.</a:t>
            </a:r>
          </a:p>
          <a:p>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Here’s how the cycles break down:</a:t>
            </a:r>
          </a:p>
          <a:p>
            <a:endParaRPr lang="en-US" sz="16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10 rounds are required for a 128-bit key.</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12 Rounds are required for a 192-bit key.</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14 Rounds are required for a 256-bit key.</a:t>
            </a:r>
          </a:p>
          <a:p>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You have to pay attention While longer keys provide the users with </a:t>
            </a:r>
            <a:r>
              <a:rPr lang="en-US" sz="1600" u="sng" dirty="0">
                <a:solidFill>
                  <a:schemeClr val="bg1"/>
                </a:solidFill>
                <a:latin typeface="Calibri" panose="020F0502020204030204" pitchFamily="34" charset="0"/>
                <a:cs typeface="Calibri" panose="020F0502020204030204" pitchFamily="34" charset="0"/>
              </a:rPr>
              <a:t>stronger encryptions</a:t>
            </a:r>
            <a:r>
              <a:rPr lang="en-US" sz="1600" dirty="0">
                <a:solidFill>
                  <a:schemeClr val="bg1"/>
                </a:solidFill>
                <a:latin typeface="Calibri" panose="020F0502020204030204" pitchFamily="34" charset="0"/>
                <a:cs typeface="Calibri" panose="020F0502020204030204" pitchFamily="34" charset="0"/>
              </a:rPr>
              <a:t>, </a:t>
            </a:r>
          </a:p>
          <a:p>
            <a:r>
              <a:rPr lang="en-US" sz="1600" dirty="0">
                <a:solidFill>
                  <a:schemeClr val="bg1"/>
                </a:solidFill>
                <a:latin typeface="Calibri" panose="020F0502020204030204" pitchFamily="34" charset="0"/>
                <a:cs typeface="Calibri" panose="020F0502020204030204" pitchFamily="34" charset="0"/>
              </a:rPr>
              <a:t>the strength comes at the </a:t>
            </a:r>
            <a:r>
              <a:rPr lang="en-US" sz="1600" u="sng" dirty="0">
                <a:solidFill>
                  <a:schemeClr val="bg1"/>
                </a:solidFill>
                <a:latin typeface="Calibri" panose="020F0502020204030204" pitchFamily="34" charset="0"/>
                <a:cs typeface="Calibri" panose="020F0502020204030204" pitchFamily="34" charset="0"/>
              </a:rPr>
              <a:t>cost of performance</a:t>
            </a:r>
            <a:r>
              <a:rPr lang="en-US" sz="1600" dirty="0">
                <a:solidFill>
                  <a:schemeClr val="bg1"/>
                </a:solidFill>
                <a:latin typeface="Calibri" panose="020F0502020204030204" pitchFamily="34" charset="0"/>
                <a:cs typeface="Calibri" panose="020F0502020204030204" pitchFamily="34" charset="0"/>
              </a:rPr>
              <a:t>, meaning that they will take </a:t>
            </a:r>
            <a:r>
              <a:rPr lang="en-US" sz="1600" u="sng" dirty="0">
                <a:solidFill>
                  <a:schemeClr val="bg1"/>
                </a:solidFill>
                <a:latin typeface="Calibri" panose="020F0502020204030204" pitchFamily="34" charset="0"/>
                <a:cs typeface="Calibri" panose="020F0502020204030204" pitchFamily="34" charset="0"/>
              </a:rPr>
              <a:t>longer to encrypt</a:t>
            </a:r>
            <a:r>
              <a:rPr lang="en-US" sz="1600" dirty="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72409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solidFill>
                <a:srgbClr val="D69E00"/>
              </a:solidFill>
            </a:endParaRPr>
          </a:p>
        </p:txBody>
      </p:sp>
      <p:sp>
        <p:nvSpPr>
          <p:cNvPr id="3" name="Text Placeholder 2"/>
          <p:cNvSpPr>
            <a:spLocks noGrp="1"/>
          </p:cNvSpPr>
          <p:nvPr>
            <p:ph type="body" sz="quarter" idx="11"/>
          </p:nvPr>
        </p:nvSpPr>
        <p:spPr>
          <a:xfrm>
            <a:off x="0" y="704523"/>
            <a:ext cx="9144000" cy="288032"/>
          </a:xfrm>
        </p:spPr>
        <p:txBody>
          <a:bodyPr/>
          <a:lstStyle/>
          <a:p>
            <a:pPr lvl="0"/>
            <a:r>
              <a:rPr lang="en-US" altLang="ko-KR" sz="1600" b="1" dirty="0">
                <a:solidFill>
                  <a:srgbClr val="FFC000"/>
                </a:solidFill>
                <a:latin typeface="Calibri" panose="020F0502020204030204" pitchFamily="34" charset="0"/>
                <a:cs typeface="Calibri" panose="020F0502020204030204" pitchFamily="34" charset="0"/>
              </a:rPr>
              <a:t>Description of encryption process</a:t>
            </a:r>
          </a:p>
        </p:txBody>
      </p:sp>
      <p:sp>
        <p:nvSpPr>
          <p:cNvPr id="4" name="TextBox 3">
            <a:extLst>
              <a:ext uri="{FF2B5EF4-FFF2-40B4-BE49-F238E27FC236}">
                <a16:creationId xmlns:a16="http://schemas.microsoft.com/office/drawing/2014/main" id="{D8243BB9-5D28-4B25-BDBE-AACB43631412}"/>
              </a:ext>
            </a:extLst>
          </p:cNvPr>
          <p:cNvSpPr txBox="1"/>
          <p:nvPr/>
        </p:nvSpPr>
        <p:spPr>
          <a:xfrm>
            <a:off x="629810" y="1059582"/>
            <a:ext cx="7884380" cy="4739759"/>
          </a:xfrm>
          <a:prstGeom prst="rect">
            <a:avLst/>
          </a:prstGeom>
          <a:noFill/>
        </p:spPr>
        <p:txBody>
          <a:bodyPr wrap="square" rtlCol="0">
            <a:spAutoFit/>
          </a:bodyPr>
          <a:lstStyle/>
          <a:p>
            <a:pPr marL="342900" indent="-342900">
              <a:buAutoNum type="arabicPeriod"/>
            </a:pPr>
            <a:r>
              <a:rPr lang="en-US" altLang="ko-KR" sz="1600" u="sng" dirty="0">
                <a:solidFill>
                  <a:schemeClr val="bg1"/>
                </a:solidFill>
                <a:latin typeface="Calibri" panose="020F0502020204030204" pitchFamily="34" charset="0"/>
                <a:cs typeface="Calibri" panose="020F0502020204030204" pitchFamily="34" charset="0"/>
              </a:rPr>
              <a:t>Key Expansion </a:t>
            </a:r>
            <a:r>
              <a:rPr lang="en-US" altLang="ko-KR" sz="1600" dirty="0">
                <a:solidFill>
                  <a:schemeClr val="bg1"/>
                </a:solidFill>
                <a:latin typeface="Calibri" panose="020F0502020204030204" pitchFamily="34" charset="0"/>
                <a:cs typeface="Calibri" panose="020F0502020204030204" pitchFamily="34" charset="0"/>
              </a:rPr>
              <a:t>– round keys are derived from the cipher key using the AES key schedule. AES requires a separate 128-bit round key block for each round plus one more.</a:t>
            </a:r>
          </a:p>
          <a:p>
            <a:pPr marL="342900" indent="-342900">
              <a:buAutoNum type="arabicPeriod"/>
            </a:pPr>
            <a:endParaRPr lang="en-US" altLang="ko-KR" sz="1600" dirty="0">
              <a:solidFill>
                <a:schemeClr val="bg1"/>
              </a:solidFill>
              <a:latin typeface="Calibri" panose="020F0502020204030204" pitchFamily="34" charset="0"/>
              <a:cs typeface="Calibri" panose="020F0502020204030204" pitchFamily="34" charset="0"/>
            </a:endParaRPr>
          </a:p>
          <a:p>
            <a:pPr marL="342900" indent="-342900">
              <a:buAutoNum type="arabicPeriod"/>
            </a:pPr>
            <a:r>
              <a:rPr lang="en-US" altLang="ko-KR" sz="1600" dirty="0">
                <a:solidFill>
                  <a:schemeClr val="bg1"/>
                </a:solidFill>
                <a:latin typeface="Calibri" panose="020F0502020204030204" pitchFamily="34" charset="0"/>
                <a:cs typeface="Calibri" panose="020F0502020204030204" pitchFamily="34" charset="0"/>
              </a:rPr>
              <a:t>Initial round key addition:</a:t>
            </a:r>
          </a:p>
          <a:p>
            <a:pPr marL="800100" lvl="1" indent="-342900">
              <a:buAutoNum type="arabicPeriod"/>
            </a:pPr>
            <a:r>
              <a:rPr lang="en-US" altLang="ko-KR" sz="1600" u="sng" dirty="0">
                <a:solidFill>
                  <a:schemeClr val="bg1"/>
                </a:solidFill>
                <a:latin typeface="Calibri" panose="020F0502020204030204" pitchFamily="34" charset="0"/>
                <a:cs typeface="Calibri" panose="020F0502020204030204" pitchFamily="34" charset="0"/>
              </a:rPr>
              <a:t>AddRoundKey</a:t>
            </a:r>
            <a:r>
              <a:rPr lang="en-US" altLang="ko-KR" sz="1600" dirty="0">
                <a:solidFill>
                  <a:schemeClr val="bg1"/>
                </a:solidFill>
                <a:latin typeface="Calibri" panose="020F0502020204030204" pitchFamily="34" charset="0"/>
                <a:cs typeface="Calibri" panose="020F0502020204030204" pitchFamily="34" charset="0"/>
              </a:rPr>
              <a:t> – each byte of the state is combined with a byte of the round key using bitwise xor.</a:t>
            </a:r>
          </a:p>
          <a:p>
            <a:pPr lvl="1"/>
            <a:endParaRPr lang="en-US" altLang="ko-KR" sz="1600" dirty="0">
              <a:solidFill>
                <a:schemeClr val="bg1"/>
              </a:solidFill>
              <a:latin typeface="Calibri" panose="020F0502020204030204" pitchFamily="34" charset="0"/>
              <a:cs typeface="Calibri" panose="020F0502020204030204" pitchFamily="34" charset="0"/>
            </a:endParaRPr>
          </a:p>
          <a:p>
            <a:pPr marL="342900" indent="-342900">
              <a:buAutoNum type="arabicPeriod"/>
            </a:pPr>
            <a:r>
              <a:rPr lang="en-US" altLang="ko-KR" sz="1600" dirty="0">
                <a:solidFill>
                  <a:schemeClr val="bg1"/>
                </a:solidFill>
                <a:latin typeface="Calibri" panose="020F0502020204030204" pitchFamily="34" charset="0"/>
                <a:cs typeface="Calibri" panose="020F0502020204030204" pitchFamily="34" charset="0"/>
              </a:rPr>
              <a:t>9, 11 or 13 rounds:</a:t>
            </a:r>
          </a:p>
          <a:p>
            <a:pPr marL="800100" lvl="1" indent="-342900">
              <a:buAutoNum type="arabicPeriod"/>
            </a:pPr>
            <a:r>
              <a:rPr lang="en-US" altLang="ko-KR" sz="1600" u="sng" dirty="0">
                <a:solidFill>
                  <a:schemeClr val="bg1"/>
                </a:solidFill>
                <a:latin typeface="Calibri" panose="020F0502020204030204" pitchFamily="34" charset="0"/>
                <a:cs typeface="Calibri" panose="020F0502020204030204" pitchFamily="34" charset="0"/>
              </a:rPr>
              <a:t>SubBytes</a:t>
            </a:r>
            <a:r>
              <a:rPr lang="en-US" altLang="ko-KR" sz="1600" dirty="0">
                <a:solidFill>
                  <a:schemeClr val="bg1"/>
                </a:solidFill>
                <a:latin typeface="Calibri" panose="020F0502020204030204" pitchFamily="34" charset="0"/>
                <a:cs typeface="Calibri" panose="020F0502020204030204" pitchFamily="34" charset="0"/>
              </a:rPr>
              <a:t> – a non-linear substitution step where each byte is replaced with another according to a lookup table.</a:t>
            </a:r>
          </a:p>
          <a:p>
            <a:pPr marL="800100" lvl="1" indent="-342900">
              <a:buAutoNum type="arabicPeriod"/>
            </a:pPr>
            <a:r>
              <a:rPr lang="en-US" altLang="ko-KR" sz="1600" u="sng" dirty="0">
                <a:solidFill>
                  <a:schemeClr val="bg1"/>
                </a:solidFill>
                <a:latin typeface="Calibri" panose="020F0502020204030204" pitchFamily="34" charset="0"/>
                <a:cs typeface="Calibri" panose="020F0502020204030204" pitchFamily="34" charset="0"/>
              </a:rPr>
              <a:t>ShiftRows</a:t>
            </a:r>
            <a:r>
              <a:rPr lang="en-US" altLang="ko-KR" sz="1600" dirty="0">
                <a:solidFill>
                  <a:schemeClr val="bg1"/>
                </a:solidFill>
                <a:latin typeface="Calibri" panose="020F0502020204030204" pitchFamily="34" charset="0"/>
                <a:cs typeface="Calibri" panose="020F0502020204030204" pitchFamily="34" charset="0"/>
              </a:rPr>
              <a:t> – a transposition step where the last three rows of the state are shifted cyclically a certain number of steps.</a:t>
            </a:r>
          </a:p>
          <a:p>
            <a:pPr marL="800100" lvl="1" indent="-342900">
              <a:buAutoNum type="arabicPeriod"/>
            </a:pPr>
            <a:r>
              <a:rPr lang="en-US" altLang="ko-KR" sz="1600" u="sng" dirty="0">
                <a:solidFill>
                  <a:schemeClr val="bg1"/>
                </a:solidFill>
                <a:latin typeface="Calibri" panose="020F0502020204030204" pitchFamily="34" charset="0"/>
                <a:cs typeface="Calibri" panose="020F0502020204030204" pitchFamily="34" charset="0"/>
              </a:rPr>
              <a:t>MixColumns</a:t>
            </a:r>
            <a:r>
              <a:rPr lang="en-US" altLang="ko-KR" sz="1600" dirty="0">
                <a:solidFill>
                  <a:schemeClr val="bg1"/>
                </a:solidFill>
                <a:latin typeface="Calibri" panose="020F0502020204030204" pitchFamily="34" charset="0"/>
                <a:cs typeface="Calibri" panose="020F0502020204030204" pitchFamily="34" charset="0"/>
              </a:rPr>
              <a:t> – a linear mixing operation which operates on the columns of the state, combining the four bytes in each column.</a:t>
            </a:r>
          </a:p>
          <a:p>
            <a:pPr marL="800100" lvl="1" indent="-342900">
              <a:buAutoNum type="arabicPeriod"/>
            </a:pPr>
            <a:r>
              <a:rPr lang="en-US" altLang="ko-KR" sz="1600" u="sng" dirty="0">
                <a:solidFill>
                  <a:schemeClr val="bg1"/>
                </a:solidFill>
                <a:latin typeface="Calibri" panose="020F0502020204030204" pitchFamily="34" charset="0"/>
                <a:cs typeface="Calibri" panose="020F0502020204030204" pitchFamily="34" charset="0"/>
              </a:rPr>
              <a:t>AddRoundKey</a:t>
            </a:r>
          </a:p>
          <a:p>
            <a:pPr lvl="1"/>
            <a:endParaRPr lang="en-US" altLang="ko-KR" sz="1600" dirty="0">
              <a:solidFill>
                <a:schemeClr val="bg1"/>
              </a:solidFill>
              <a:latin typeface="Calibri" panose="020F0502020204030204" pitchFamily="34" charset="0"/>
              <a:cs typeface="Calibri" panose="020F0502020204030204" pitchFamily="34" charset="0"/>
            </a:endParaRPr>
          </a:p>
          <a:p>
            <a:pPr marL="800100" lvl="1" indent="-342900">
              <a:buAutoNum type="arabicPeriod"/>
            </a:pPr>
            <a:endParaRPr lang="en-US" altLang="ko-KR" sz="1600" dirty="0">
              <a:solidFill>
                <a:schemeClr val="bg1"/>
              </a:solidFill>
              <a:latin typeface="Calibri" panose="020F0502020204030204" pitchFamily="34" charset="0"/>
              <a:cs typeface="Calibri" panose="020F0502020204030204" pitchFamily="34" charset="0"/>
            </a:endParaRPr>
          </a:p>
          <a:p>
            <a:r>
              <a:rPr lang="en-US" altLang="ko-KR" sz="1600" dirty="0">
                <a:solidFill>
                  <a:schemeClr val="bg1"/>
                </a:solidFill>
                <a:latin typeface="Calibri" panose="020F0502020204030204" pitchFamily="34" charset="0"/>
                <a:cs typeface="Calibri" panose="020F0502020204030204" pitchFamily="34" charset="0"/>
              </a:rPr>
              <a:t>       </a:t>
            </a:r>
          </a:p>
          <a:p>
            <a:endParaRPr lang="en-US" altLang="ko-KR" sz="1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453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p>
        </p:txBody>
      </p:sp>
      <p:sp>
        <p:nvSpPr>
          <p:cNvPr id="3" name="Text Placeholder 2"/>
          <p:cNvSpPr>
            <a:spLocks noGrp="1"/>
          </p:cNvSpPr>
          <p:nvPr>
            <p:ph type="body" sz="quarter" idx="11"/>
          </p:nvPr>
        </p:nvSpPr>
        <p:spPr/>
        <p:txBody>
          <a:bodyPr/>
          <a:lstStyle/>
          <a:p>
            <a:pPr lvl="0"/>
            <a:r>
              <a:rPr lang="en-US" altLang="ko-KR" sz="1600" b="1" dirty="0">
                <a:latin typeface="Calibri" panose="020F0502020204030204" pitchFamily="34" charset="0"/>
                <a:cs typeface="Calibri" panose="020F0502020204030204" pitchFamily="34" charset="0"/>
              </a:rPr>
              <a:t>Description of encryption process</a:t>
            </a:r>
          </a:p>
        </p:txBody>
      </p:sp>
      <p:sp>
        <p:nvSpPr>
          <p:cNvPr id="4" name="TextBox 3">
            <a:extLst>
              <a:ext uri="{FF2B5EF4-FFF2-40B4-BE49-F238E27FC236}">
                <a16:creationId xmlns:a16="http://schemas.microsoft.com/office/drawing/2014/main" id="{D8243BB9-5D28-4B25-BDBE-AACB43631412}"/>
              </a:ext>
            </a:extLst>
          </p:cNvPr>
          <p:cNvSpPr txBox="1"/>
          <p:nvPr/>
        </p:nvSpPr>
        <p:spPr>
          <a:xfrm>
            <a:off x="576052" y="1154812"/>
            <a:ext cx="7884380" cy="2000548"/>
          </a:xfrm>
          <a:prstGeom prst="rect">
            <a:avLst/>
          </a:prstGeom>
          <a:noFill/>
        </p:spPr>
        <p:txBody>
          <a:bodyPr wrap="square" rtlCol="0">
            <a:spAutoFit/>
          </a:bodyPr>
          <a:lstStyle/>
          <a:p>
            <a:pPr lvl="1"/>
            <a:endParaRPr lang="en-US" altLang="ko-KR" sz="1400" u="sng" dirty="0">
              <a:solidFill>
                <a:schemeClr val="bg1"/>
              </a:solidFill>
              <a:cs typeface="Arial" pitchFamily="34" charset="0"/>
            </a:endParaRPr>
          </a:p>
          <a:p>
            <a:pPr marL="342900" indent="-342900">
              <a:buFont typeface="+mj-lt"/>
              <a:buAutoNum type="arabicPeriod" startAt="4"/>
            </a:pPr>
            <a:r>
              <a:rPr lang="en-US" altLang="ko-KR" sz="1400" dirty="0">
                <a:solidFill>
                  <a:schemeClr val="bg1"/>
                </a:solidFill>
                <a:cs typeface="Arial" pitchFamily="34" charset="0"/>
              </a:rPr>
              <a:t>Final round (making 10, 12 or 14 rounds in total):</a:t>
            </a:r>
          </a:p>
          <a:p>
            <a:pPr marL="800100" lvl="1" indent="-342900">
              <a:buFont typeface="+mj-lt"/>
              <a:buAutoNum type="arabicPeriod"/>
            </a:pPr>
            <a:r>
              <a:rPr lang="en-US" altLang="ko-KR" sz="1400" dirty="0">
                <a:solidFill>
                  <a:schemeClr val="bg1"/>
                </a:solidFill>
                <a:cs typeface="Arial" pitchFamily="34" charset="0"/>
              </a:rPr>
              <a:t>SubBytes</a:t>
            </a:r>
          </a:p>
          <a:p>
            <a:pPr marL="800100" lvl="1" indent="-342900">
              <a:buFont typeface="+mj-lt"/>
              <a:buAutoNum type="arabicPeriod"/>
            </a:pPr>
            <a:r>
              <a:rPr lang="en-US" altLang="ko-KR" sz="1400" dirty="0">
                <a:solidFill>
                  <a:schemeClr val="bg1"/>
                </a:solidFill>
                <a:cs typeface="Arial" pitchFamily="34" charset="0"/>
              </a:rPr>
              <a:t>ShiftRows</a:t>
            </a:r>
          </a:p>
          <a:p>
            <a:pPr marL="800100" lvl="1" indent="-342900">
              <a:buFont typeface="+mj-lt"/>
              <a:buAutoNum type="arabicPeriod"/>
            </a:pPr>
            <a:r>
              <a:rPr lang="en-US" altLang="ko-KR" sz="1400" dirty="0">
                <a:solidFill>
                  <a:schemeClr val="bg1"/>
                </a:solidFill>
                <a:cs typeface="Arial" pitchFamily="34" charset="0"/>
              </a:rPr>
              <a:t>AddRoundKey</a:t>
            </a:r>
          </a:p>
          <a:p>
            <a:pPr marL="800100" lvl="1" indent="-342900">
              <a:buFont typeface="+mj-lt"/>
              <a:buAutoNum type="arabicPeriod"/>
            </a:pPr>
            <a:endParaRPr lang="en-US" altLang="ko-KR" sz="1400" dirty="0">
              <a:solidFill>
                <a:schemeClr val="bg1"/>
              </a:solidFill>
              <a:cs typeface="Arial" pitchFamily="34" charset="0"/>
            </a:endParaRPr>
          </a:p>
          <a:p>
            <a:pPr marL="800100" lvl="1" indent="-342900">
              <a:buFont typeface="+mj-lt"/>
              <a:buAutoNum type="arabicPeriod"/>
            </a:pPr>
            <a:endParaRPr lang="en-US" altLang="ko-KR" sz="1400" dirty="0">
              <a:solidFill>
                <a:schemeClr val="bg1"/>
              </a:solidFill>
              <a:cs typeface="Arial" pitchFamily="34" charset="0"/>
            </a:endParaRPr>
          </a:p>
          <a:p>
            <a:r>
              <a:rPr lang="en-US" altLang="ko-KR" sz="1400" dirty="0">
                <a:solidFill>
                  <a:schemeClr val="bg1"/>
                </a:solidFill>
                <a:cs typeface="Arial" pitchFamily="34" charset="0"/>
              </a:rPr>
              <a:t>       </a:t>
            </a:r>
          </a:p>
          <a:p>
            <a:endParaRPr lang="en-US" altLang="ko-KR" sz="1200" dirty="0">
              <a:solidFill>
                <a:schemeClr val="bg1"/>
              </a:solidFill>
              <a:cs typeface="Arial" pitchFamily="34" charset="0"/>
            </a:endParaRPr>
          </a:p>
        </p:txBody>
      </p:sp>
      <p:pic>
        <p:nvPicPr>
          <p:cNvPr id="6" name="Picture 12">
            <a:extLst>
              <a:ext uri="{FF2B5EF4-FFF2-40B4-BE49-F238E27FC236}">
                <a16:creationId xmlns:a16="http://schemas.microsoft.com/office/drawing/2014/main" id="{F1E62C86-95F4-44F3-A32E-759A48BED978}"/>
              </a:ext>
            </a:extLst>
          </p:cNvPr>
          <p:cNvPicPr>
            <a:picLocks noChangeAspect="1"/>
          </p:cNvPicPr>
          <p:nvPr/>
        </p:nvPicPr>
        <p:blipFill>
          <a:blip r:embed="rId3"/>
          <a:stretch>
            <a:fillRect/>
          </a:stretch>
        </p:blipFill>
        <p:spPr>
          <a:xfrm>
            <a:off x="2843808" y="1805135"/>
            <a:ext cx="5014032" cy="2638823"/>
          </a:xfrm>
          <a:prstGeom prst="rect">
            <a:avLst/>
          </a:prstGeom>
        </p:spPr>
      </p:pic>
    </p:spTree>
    <p:extLst>
      <p:ext uri="{BB962C8B-B14F-4D97-AF65-F5344CB8AC3E}">
        <p14:creationId xmlns:p14="http://schemas.microsoft.com/office/powerpoint/2010/main" val="3962332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p>
        </p:txBody>
      </p:sp>
      <p:sp>
        <p:nvSpPr>
          <p:cNvPr id="3" name="Text Placeholder 2"/>
          <p:cNvSpPr>
            <a:spLocks noGrp="1"/>
          </p:cNvSpPr>
          <p:nvPr>
            <p:ph type="body" sz="quarter" idx="11"/>
          </p:nvPr>
        </p:nvSpPr>
        <p:spPr/>
        <p:txBody>
          <a:bodyPr/>
          <a:lstStyle/>
          <a:p>
            <a:pPr lvl="0"/>
            <a:r>
              <a:rPr lang="en-US" altLang="ko-KR" sz="1600" b="1" dirty="0">
                <a:latin typeface="Calibri" panose="020F0502020204030204" pitchFamily="34" charset="0"/>
                <a:cs typeface="Calibri" panose="020F0502020204030204" pitchFamily="34" charset="0"/>
              </a:rPr>
              <a:t>1 - Key Expansion</a:t>
            </a:r>
          </a:p>
        </p:txBody>
      </p:sp>
      <p:pic>
        <p:nvPicPr>
          <p:cNvPr id="4" name="Picture 8">
            <a:extLst>
              <a:ext uri="{FF2B5EF4-FFF2-40B4-BE49-F238E27FC236}">
                <a16:creationId xmlns:a16="http://schemas.microsoft.com/office/drawing/2014/main" id="{AB9365E8-7EF8-4F7F-B01A-66EE4C621D7C}"/>
              </a:ext>
            </a:extLst>
          </p:cNvPr>
          <p:cNvPicPr>
            <a:picLocks noChangeAspect="1"/>
          </p:cNvPicPr>
          <p:nvPr/>
        </p:nvPicPr>
        <p:blipFill>
          <a:blip r:embed="rId3"/>
          <a:stretch>
            <a:fillRect/>
          </a:stretch>
        </p:blipFill>
        <p:spPr>
          <a:xfrm>
            <a:off x="936321" y="3948161"/>
            <a:ext cx="4251150" cy="902310"/>
          </a:xfrm>
          <a:prstGeom prst="rect">
            <a:avLst/>
          </a:prstGeom>
        </p:spPr>
      </p:pic>
      <p:pic>
        <p:nvPicPr>
          <p:cNvPr id="5" name="Picture 6">
            <a:extLst>
              <a:ext uri="{FF2B5EF4-FFF2-40B4-BE49-F238E27FC236}">
                <a16:creationId xmlns:a16="http://schemas.microsoft.com/office/drawing/2014/main" id="{0C8C46FF-0F85-4E7D-A653-8372F7D58D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657" y="1279883"/>
            <a:ext cx="2664296" cy="2591445"/>
          </a:xfrm>
          <a:prstGeom prst="rect">
            <a:avLst/>
          </a:prstGeom>
        </p:spPr>
      </p:pic>
      <p:sp>
        <p:nvSpPr>
          <p:cNvPr id="6" name="TextBox 5">
            <a:extLst>
              <a:ext uri="{FF2B5EF4-FFF2-40B4-BE49-F238E27FC236}">
                <a16:creationId xmlns:a16="http://schemas.microsoft.com/office/drawing/2014/main" id="{1F197C4F-8729-44E3-9A88-D15F8DE6FAC6}"/>
              </a:ext>
            </a:extLst>
          </p:cNvPr>
          <p:cNvSpPr txBox="1"/>
          <p:nvPr/>
        </p:nvSpPr>
        <p:spPr>
          <a:xfrm>
            <a:off x="107504" y="1048544"/>
            <a:ext cx="6090363" cy="3539430"/>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Round keys are derived from the cipher key using the AES key schedule. </a:t>
            </a:r>
          </a:p>
          <a:p>
            <a:r>
              <a:rPr lang="en-US" sz="1600" dirty="0">
                <a:solidFill>
                  <a:schemeClr val="bg1"/>
                </a:solidFill>
                <a:latin typeface="Calibri" panose="020F0502020204030204" pitchFamily="34" charset="0"/>
                <a:cs typeface="Calibri" panose="020F0502020204030204" pitchFamily="34" charset="0"/>
              </a:rPr>
              <a:t>AES requires a separate 128-bit round key block for each round plus </a:t>
            </a:r>
          </a:p>
          <a:p>
            <a:r>
              <a:rPr lang="en-US" sz="1600" dirty="0">
                <a:solidFill>
                  <a:schemeClr val="bg1"/>
                </a:solidFill>
                <a:latin typeface="Calibri" panose="020F0502020204030204" pitchFamily="34" charset="0"/>
                <a:cs typeface="Calibri" panose="020F0502020204030204" pitchFamily="34" charset="0"/>
              </a:rPr>
              <a:t>one more.</a:t>
            </a:r>
          </a:p>
          <a:p>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AES uses a key schedule to expand a short key into a number of </a:t>
            </a:r>
          </a:p>
          <a:p>
            <a:r>
              <a:rPr lang="en-US" sz="1600" dirty="0">
                <a:solidFill>
                  <a:schemeClr val="bg1"/>
                </a:solidFill>
                <a:latin typeface="Calibri" panose="020F0502020204030204" pitchFamily="34" charset="0"/>
                <a:cs typeface="Calibri" panose="020F0502020204030204" pitchFamily="34" charset="0"/>
              </a:rPr>
              <a:t>separate round keys. </a:t>
            </a:r>
          </a:p>
          <a:p>
            <a:r>
              <a:rPr lang="en-US" sz="1600" dirty="0">
                <a:solidFill>
                  <a:schemeClr val="bg1"/>
                </a:solidFill>
                <a:latin typeface="Calibri" panose="020F0502020204030204" pitchFamily="34" charset="0"/>
                <a:cs typeface="Calibri" panose="020F0502020204030204" pitchFamily="34" charset="0"/>
              </a:rPr>
              <a:t>The three AES variants have a different number of rounds. </a:t>
            </a:r>
          </a:p>
          <a:p>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Each variant requires a separate 128-bit round key for each round </a:t>
            </a:r>
          </a:p>
          <a:p>
            <a:r>
              <a:rPr lang="en-US" sz="1600" dirty="0">
                <a:solidFill>
                  <a:schemeClr val="bg1"/>
                </a:solidFill>
                <a:latin typeface="Calibri" panose="020F0502020204030204" pitchFamily="34" charset="0"/>
                <a:cs typeface="Calibri" panose="020F0502020204030204" pitchFamily="34" charset="0"/>
              </a:rPr>
              <a:t>plus one more.</a:t>
            </a:r>
          </a:p>
          <a:p>
            <a:r>
              <a:rPr lang="en-US" sz="1600" dirty="0">
                <a:solidFill>
                  <a:schemeClr val="bg1"/>
                </a:solidFill>
                <a:latin typeface="Calibri" panose="020F0502020204030204" pitchFamily="34" charset="0"/>
                <a:cs typeface="Calibri" panose="020F0502020204030204" pitchFamily="34" charset="0"/>
              </a:rPr>
              <a:t>The key schedule produces the needed round keys from the initial key.</a:t>
            </a:r>
          </a:p>
          <a:p>
            <a:endParaRPr lang="en-US" sz="1600" dirty="0">
              <a:solidFill>
                <a:schemeClr val="bg1"/>
              </a:solidFill>
              <a:latin typeface="NexusSerif"/>
            </a:endParaRPr>
          </a:p>
          <a:p>
            <a:endParaRPr lang="en-US" sz="1600" dirty="0">
              <a:solidFill>
                <a:schemeClr val="bg1"/>
              </a:solidFill>
              <a:latin typeface="Calibri" panose="020F0502020204030204" pitchFamily="34" charset="0"/>
              <a:cs typeface="Calibri" panose="020F0502020204030204" pitchFamily="34" charset="0"/>
            </a:endParaRPr>
          </a:p>
          <a:p>
            <a:endParaRPr lang="en-US" sz="1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804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p>
        </p:txBody>
      </p:sp>
      <p:sp>
        <p:nvSpPr>
          <p:cNvPr id="3" name="Text Placeholder 2"/>
          <p:cNvSpPr>
            <a:spLocks noGrp="1"/>
          </p:cNvSpPr>
          <p:nvPr>
            <p:ph type="body" sz="quarter" idx="11"/>
          </p:nvPr>
        </p:nvSpPr>
        <p:spPr/>
        <p:txBody>
          <a:bodyPr/>
          <a:lstStyle/>
          <a:p>
            <a:pPr lvl="0"/>
            <a:r>
              <a:rPr lang="en-US" altLang="ko-KR" sz="1600" b="1" dirty="0">
                <a:solidFill>
                  <a:srgbClr val="FFC000"/>
                </a:solidFill>
                <a:latin typeface="Calibri" panose="020F0502020204030204" pitchFamily="34" charset="0"/>
                <a:cs typeface="Calibri" panose="020F0502020204030204" pitchFamily="34" charset="0"/>
              </a:rPr>
              <a:t>2 - Initial round key addition</a:t>
            </a:r>
          </a:p>
        </p:txBody>
      </p:sp>
      <p:sp>
        <p:nvSpPr>
          <p:cNvPr id="4" name="מלבן 3"/>
          <p:cNvSpPr/>
          <p:nvPr/>
        </p:nvSpPr>
        <p:spPr>
          <a:xfrm>
            <a:off x="467544" y="1131590"/>
            <a:ext cx="8136904" cy="1077218"/>
          </a:xfrm>
          <a:prstGeom prst="rect">
            <a:avLst/>
          </a:prstGeom>
        </p:spPr>
        <p:txBody>
          <a:bodyPr wrap="square">
            <a:spAutoFit/>
          </a:bodyPr>
          <a:lstStyle/>
          <a:p>
            <a:r>
              <a:rPr lang="en-US" altLang="ko-KR" sz="1600" dirty="0">
                <a:solidFill>
                  <a:schemeClr val="bg1"/>
                </a:solidFill>
                <a:latin typeface="Calibri" panose="020F0502020204030204" pitchFamily="34" charset="0"/>
                <a:cs typeface="Calibri" panose="020F0502020204030204" pitchFamily="34" charset="0"/>
              </a:rPr>
              <a:t>AddRoundKey – In the AddRoundKey step, the subkey is combined with the state. </a:t>
            </a:r>
          </a:p>
          <a:p>
            <a:r>
              <a:rPr lang="en-US" altLang="ko-KR" sz="1600" dirty="0">
                <a:solidFill>
                  <a:schemeClr val="bg1"/>
                </a:solidFill>
                <a:latin typeface="Calibri" panose="020F0502020204030204" pitchFamily="34" charset="0"/>
                <a:cs typeface="Calibri" panose="020F0502020204030204" pitchFamily="34" charset="0"/>
              </a:rPr>
              <a:t>For each round, a subkey is derived from the main key using Rijndael's key schedule.</a:t>
            </a:r>
          </a:p>
          <a:p>
            <a:r>
              <a:rPr lang="en-US" altLang="ko-KR" sz="1600" dirty="0">
                <a:solidFill>
                  <a:schemeClr val="bg1"/>
                </a:solidFill>
                <a:latin typeface="Calibri" panose="020F0502020204030204" pitchFamily="34" charset="0"/>
                <a:cs typeface="Calibri" panose="020F0502020204030204" pitchFamily="34" charset="0"/>
              </a:rPr>
              <a:t>each subkey is the same size as the state. The subkey is added by combining each byte of the state with the corresponding byte of the subkey using bitwise XOR.</a:t>
            </a:r>
          </a:p>
        </p:txBody>
      </p:sp>
      <p:pic>
        <p:nvPicPr>
          <p:cNvPr id="5" name="Picture 15">
            <a:extLst>
              <a:ext uri="{FF2B5EF4-FFF2-40B4-BE49-F238E27FC236}">
                <a16:creationId xmlns:a16="http://schemas.microsoft.com/office/drawing/2014/main" id="{4D624D6A-96FB-4548-B40C-20B99F8F51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0879" y="2504863"/>
            <a:ext cx="3074835" cy="2391834"/>
          </a:xfrm>
          <a:prstGeom prst="rect">
            <a:avLst/>
          </a:prstGeom>
          <a:ln>
            <a:noFill/>
          </a:ln>
        </p:spPr>
      </p:pic>
      <p:sp>
        <p:nvSpPr>
          <p:cNvPr id="6" name="Half Frame 6"/>
          <p:cNvSpPr/>
          <p:nvPr/>
        </p:nvSpPr>
        <p:spPr>
          <a:xfrm>
            <a:off x="2843808" y="2283718"/>
            <a:ext cx="575782" cy="726566"/>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Half Frame 7"/>
          <p:cNvSpPr/>
          <p:nvPr/>
        </p:nvSpPr>
        <p:spPr>
          <a:xfrm rot="10800000">
            <a:off x="5724410" y="4365463"/>
            <a:ext cx="575782" cy="726566"/>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42580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p>
        </p:txBody>
      </p:sp>
      <p:sp>
        <p:nvSpPr>
          <p:cNvPr id="3" name="Text Placeholder 2"/>
          <p:cNvSpPr>
            <a:spLocks noGrp="1"/>
          </p:cNvSpPr>
          <p:nvPr>
            <p:ph type="body" sz="quarter" idx="11"/>
          </p:nvPr>
        </p:nvSpPr>
        <p:spPr/>
        <p:txBody>
          <a:bodyPr/>
          <a:lstStyle/>
          <a:p>
            <a:r>
              <a:rPr lang="en-US" altLang="ko-KR" sz="1600" b="1" dirty="0">
                <a:solidFill>
                  <a:srgbClr val="FFC000"/>
                </a:solidFill>
                <a:latin typeface="Calibri" panose="020F0502020204030204" pitchFamily="34" charset="0"/>
                <a:cs typeface="Calibri" panose="020F0502020204030204" pitchFamily="34" charset="0"/>
              </a:rPr>
              <a:t>3 -  9,11 or 13 Rounds</a:t>
            </a:r>
          </a:p>
        </p:txBody>
      </p:sp>
      <p:sp>
        <p:nvSpPr>
          <p:cNvPr id="4" name="מלבן 3"/>
          <p:cNvSpPr/>
          <p:nvPr/>
        </p:nvSpPr>
        <p:spPr>
          <a:xfrm>
            <a:off x="467544" y="1131590"/>
            <a:ext cx="8136904" cy="830997"/>
          </a:xfrm>
          <a:prstGeom prst="rect">
            <a:avLst/>
          </a:prstGeom>
        </p:spPr>
        <p:txBody>
          <a:bodyPr wrap="square">
            <a:spAutoFit/>
          </a:bodyPr>
          <a:lstStyle/>
          <a:p>
            <a:r>
              <a:rPr lang="en-US" altLang="ko-KR" sz="1600" dirty="0">
                <a:solidFill>
                  <a:schemeClr val="bg1"/>
                </a:solidFill>
                <a:latin typeface="Calibri" panose="020F0502020204030204" pitchFamily="34" charset="0"/>
                <a:cs typeface="Calibri" panose="020F0502020204030204" pitchFamily="34" charset="0"/>
              </a:rPr>
              <a:t>1. SubBytes – a non-linear substitution step where each byte is replaced with another according to a lookup table. The 16 input bytes are substituted by looking up a fixed table (S-box) given in design. The result is in a matrix of four rows and four columns.</a:t>
            </a:r>
          </a:p>
        </p:txBody>
      </p:sp>
      <p:sp>
        <p:nvSpPr>
          <p:cNvPr id="6" name="Half Frame 6"/>
          <p:cNvSpPr/>
          <p:nvPr/>
        </p:nvSpPr>
        <p:spPr>
          <a:xfrm>
            <a:off x="1907704" y="1995686"/>
            <a:ext cx="575782" cy="726566"/>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Half Frame 7"/>
          <p:cNvSpPr/>
          <p:nvPr/>
        </p:nvSpPr>
        <p:spPr>
          <a:xfrm rot="10800000">
            <a:off x="6588506" y="4083918"/>
            <a:ext cx="575782" cy="726566"/>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8" name="Picture 13">
            <a:extLst>
              <a:ext uri="{FF2B5EF4-FFF2-40B4-BE49-F238E27FC236}">
                <a16:creationId xmlns:a16="http://schemas.microsoft.com/office/drawing/2014/main" id="{B7AEDB31-4BCD-492D-8AC5-0FC0C5A5F5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7724" y="2193948"/>
            <a:ext cx="4896544" cy="2538042"/>
          </a:xfrm>
          <a:prstGeom prst="rect">
            <a:avLst/>
          </a:prstGeom>
          <a:ln>
            <a:noFill/>
          </a:ln>
        </p:spPr>
      </p:pic>
    </p:spTree>
    <p:extLst>
      <p:ext uri="{BB962C8B-B14F-4D97-AF65-F5344CB8AC3E}">
        <p14:creationId xmlns:p14="http://schemas.microsoft.com/office/powerpoint/2010/main" val="383058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p>
        </p:txBody>
      </p:sp>
      <p:sp>
        <p:nvSpPr>
          <p:cNvPr id="3" name="Text Placeholder 2"/>
          <p:cNvSpPr>
            <a:spLocks noGrp="1"/>
          </p:cNvSpPr>
          <p:nvPr>
            <p:ph type="body" sz="quarter" idx="11"/>
          </p:nvPr>
        </p:nvSpPr>
        <p:spPr/>
        <p:txBody>
          <a:bodyPr/>
          <a:lstStyle/>
          <a:p>
            <a:r>
              <a:rPr lang="en-US" altLang="ko-KR" sz="1600" b="1" dirty="0">
                <a:latin typeface="Calibri" panose="020F0502020204030204" pitchFamily="34" charset="0"/>
                <a:cs typeface="Calibri" panose="020F0502020204030204" pitchFamily="34" charset="0"/>
              </a:rPr>
              <a:t>3 -  9,11 or 13 Rounds</a:t>
            </a:r>
          </a:p>
        </p:txBody>
      </p:sp>
      <p:sp>
        <p:nvSpPr>
          <p:cNvPr id="4" name="מלבן 3"/>
          <p:cNvSpPr/>
          <p:nvPr/>
        </p:nvSpPr>
        <p:spPr>
          <a:xfrm>
            <a:off x="467544" y="987574"/>
            <a:ext cx="8424936" cy="2800767"/>
          </a:xfrm>
          <a:prstGeom prst="rect">
            <a:avLst/>
          </a:prstGeom>
        </p:spPr>
        <p:txBody>
          <a:bodyPr wrap="square">
            <a:spAutoFit/>
          </a:bodyPr>
          <a:lstStyle/>
          <a:p>
            <a:r>
              <a:rPr lang="en-US" altLang="ko-KR" sz="1600" dirty="0">
                <a:solidFill>
                  <a:schemeClr val="bg1"/>
                </a:solidFill>
                <a:latin typeface="Calibri" panose="020F0502020204030204" pitchFamily="34" charset="0"/>
                <a:cs typeface="Calibri" panose="020F0502020204030204" pitchFamily="34" charset="0"/>
              </a:rPr>
              <a:t>2. </a:t>
            </a:r>
            <a:r>
              <a:rPr lang="en-US" altLang="ko-KR" sz="1600" u="sng" dirty="0">
                <a:solidFill>
                  <a:schemeClr val="bg1"/>
                </a:solidFill>
                <a:latin typeface="Calibri" panose="020F0502020204030204" pitchFamily="34" charset="0"/>
                <a:cs typeface="Calibri" panose="020F0502020204030204" pitchFamily="34" charset="0"/>
              </a:rPr>
              <a:t>ShiftRows</a:t>
            </a:r>
            <a:r>
              <a:rPr lang="en-US" altLang="ko-KR" sz="1600" dirty="0">
                <a:solidFill>
                  <a:schemeClr val="bg1"/>
                </a:solidFill>
                <a:latin typeface="Calibri" panose="020F0502020204030204" pitchFamily="34" charset="0"/>
                <a:cs typeface="Calibri" panose="020F0502020204030204" pitchFamily="34" charset="0"/>
              </a:rPr>
              <a:t> – The ShiftRows step operates on the rows of the state. it cyclically shifts the bytes in each row by a certain offset. Each of the four rows of the matrix is shifted to the left. Any entries that ‘fall off’ are re-inserted on the right side of row. Shift is carried out as follows:</a:t>
            </a:r>
          </a:p>
          <a:p>
            <a:endParaRPr lang="en-US" altLang="ko-KR" sz="16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First row is not shifted.</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Second row is shifted one (byte) position to the left.</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Third row is shifted two positions to the left.</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Fourth row is shifted three positions to the left.</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The result is a new matrix consisting of the same 16 bytes but shifted with respect to each other.</a:t>
            </a:r>
          </a:p>
          <a:p>
            <a:endParaRPr lang="en-US" altLang="ko-KR" sz="1600" dirty="0">
              <a:solidFill>
                <a:schemeClr val="bg1"/>
              </a:solidFill>
              <a:latin typeface="Calibri" panose="020F0502020204030204" pitchFamily="34" charset="0"/>
              <a:cs typeface="Calibri" panose="020F0502020204030204" pitchFamily="34" charset="0"/>
            </a:endParaRPr>
          </a:p>
          <a:p>
            <a:endParaRPr lang="en-US" altLang="ko-KR" sz="1600" dirty="0">
              <a:solidFill>
                <a:schemeClr val="bg1"/>
              </a:solidFill>
              <a:latin typeface="Calibri" panose="020F0502020204030204" pitchFamily="34" charset="0"/>
              <a:cs typeface="Calibri" panose="020F0502020204030204" pitchFamily="34" charset="0"/>
            </a:endParaRPr>
          </a:p>
        </p:txBody>
      </p:sp>
      <p:sp>
        <p:nvSpPr>
          <p:cNvPr id="6" name="Half Frame 6"/>
          <p:cNvSpPr/>
          <p:nvPr/>
        </p:nvSpPr>
        <p:spPr>
          <a:xfrm>
            <a:off x="2173232" y="3270271"/>
            <a:ext cx="575782" cy="726566"/>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Half Frame 7"/>
          <p:cNvSpPr/>
          <p:nvPr/>
        </p:nvSpPr>
        <p:spPr>
          <a:xfrm rot="10800000">
            <a:off x="5970507" y="4372350"/>
            <a:ext cx="575782" cy="726566"/>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8" name="Picture 10">
            <a:extLst>
              <a:ext uri="{FF2B5EF4-FFF2-40B4-BE49-F238E27FC236}">
                <a16:creationId xmlns:a16="http://schemas.microsoft.com/office/drawing/2014/main" id="{C906EF04-476A-48F3-8A67-1A4B4C263E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2" y="3435846"/>
            <a:ext cx="4040017" cy="14960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835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p>
        </p:txBody>
      </p:sp>
      <p:sp>
        <p:nvSpPr>
          <p:cNvPr id="3" name="Text Placeholder 2"/>
          <p:cNvSpPr>
            <a:spLocks noGrp="1"/>
          </p:cNvSpPr>
          <p:nvPr>
            <p:ph type="body" sz="quarter" idx="11"/>
          </p:nvPr>
        </p:nvSpPr>
        <p:spPr/>
        <p:txBody>
          <a:bodyPr/>
          <a:lstStyle/>
          <a:p>
            <a:r>
              <a:rPr lang="en-US" altLang="ko-KR" sz="1600" b="1" dirty="0">
                <a:latin typeface="Calibri" panose="020F0502020204030204" pitchFamily="34" charset="0"/>
                <a:cs typeface="Calibri" panose="020F0502020204030204" pitchFamily="34" charset="0"/>
              </a:rPr>
              <a:t>3 -  9,11 or 13 Rounds</a:t>
            </a:r>
          </a:p>
        </p:txBody>
      </p:sp>
      <p:sp>
        <p:nvSpPr>
          <p:cNvPr id="4" name="מלבן 3"/>
          <p:cNvSpPr/>
          <p:nvPr/>
        </p:nvSpPr>
        <p:spPr>
          <a:xfrm>
            <a:off x="467544" y="1131590"/>
            <a:ext cx="8136904" cy="1077218"/>
          </a:xfrm>
          <a:prstGeom prst="rect">
            <a:avLst/>
          </a:prstGeom>
        </p:spPr>
        <p:txBody>
          <a:bodyPr wrap="square">
            <a:spAutoFit/>
          </a:bodyPr>
          <a:lstStyle/>
          <a:p>
            <a:r>
              <a:rPr lang="en-US" altLang="ko-KR" sz="1600" dirty="0">
                <a:solidFill>
                  <a:schemeClr val="bg1"/>
                </a:solidFill>
                <a:latin typeface="Calibri" panose="020F0502020204030204" pitchFamily="34" charset="0"/>
                <a:cs typeface="Calibri" panose="020F0502020204030204" pitchFamily="34" charset="0"/>
              </a:rPr>
              <a:t>3. </a:t>
            </a:r>
            <a:r>
              <a:rPr lang="en-US" altLang="ko-KR" sz="1600" u="sng" dirty="0">
                <a:solidFill>
                  <a:schemeClr val="bg1"/>
                </a:solidFill>
                <a:latin typeface="Calibri" panose="020F0502020204030204" pitchFamily="34" charset="0"/>
                <a:cs typeface="Calibri" panose="020F0502020204030204" pitchFamily="34" charset="0"/>
              </a:rPr>
              <a:t>MixColumns</a:t>
            </a:r>
            <a:r>
              <a:rPr lang="en-US" altLang="ko-KR" sz="1600" dirty="0">
                <a:solidFill>
                  <a:schemeClr val="bg1"/>
                </a:solidFill>
                <a:latin typeface="Calibri" panose="020F0502020204030204" pitchFamily="34" charset="0"/>
                <a:cs typeface="Calibri" panose="020F0502020204030204" pitchFamily="34" charset="0"/>
              </a:rPr>
              <a:t> – Each column of four bytes is now transformed using a special mathematical function. This function takes as input the four bytes of one column and outputs four completely new bytes, which replace the original column. The result is another new matrix consisting of 16 new bytes. It should be noted that this step is not performed in the last round.</a:t>
            </a:r>
          </a:p>
        </p:txBody>
      </p:sp>
      <p:sp>
        <p:nvSpPr>
          <p:cNvPr id="6" name="Half Frame 6"/>
          <p:cNvSpPr/>
          <p:nvPr/>
        </p:nvSpPr>
        <p:spPr>
          <a:xfrm>
            <a:off x="2001699" y="2352824"/>
            <a:ext cx="575782" cy="726566"/>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Half Frame 7"/>
          <p:cNvSpPr/>
          <p:nvPr/>
        </p:nvSpPr>
        <p:spPr>
          <a:xfrm rot="10800000">
            <a:off x="6453056" y="4155926"/>
            <a:ext cx="575782" cy="726566"/>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8" name="Picture 3">
            <a:extLst>
              <a:ext uri="{FF2B5EF4-FFF2-40B4-BE49-F238E27FC236}">
                <a16:creationId xmlns:a16="http://schemas.microsoft.com/office/drawing/2014/main" id="{EA970967-FD37-4073-9367-0F2C0886B7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736" y="2499742"/>
            <a:ext cx="4672999" cy="2480583"/>
          </a:xfrm>
          <a:prstGeom prst="rect">
            <a:avLst/>
          </a:prstGeom>
        </p:spPr>
      </p:pic>
    </p:spTree>
    <p:extLst>
      <p:ext uri="{BB962C8B-B14F-4D97-AF65-F5344CB8AC3E}">
        <p14:creationId xmlns:p14="http://schemas.microsoft.com/office/powerpoint/2010/main" val="3475329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p>
        </p:txBody>
      </p:sp>
      <p:sp>
        <p:nvSpPr>
          <p:cNvPr id="3" name="Text Placeholder 2"/>
          <p:cNvSpPr>
            <a:spLocks noGrp="1"/>
          </p:cNvSpPr>
          <p:nvPr>
            <p:ph type="body" sz="quarter" idx="11"/>
          </p:nvPr>
        </p:nvSpPr>
        <p:spPr/>
        <p:txBody>
          <a:bodyPr/>
          <a:lstStyle/>
          <a:p>
            <a:pPr lvl="0"/>
            <a:r>
              <a:rPr lang="en-US" altLang="ko-KR" sz="1600" b="1" dirty="0">
                <a:solidFill>
                  <a:srgbClr val="FFC000"/>
                </a:solidFill>
                <a:latin typeface="Calibri" panose="020F0502020204030204" pitchFamily="34" charset="0"/>
                <a:cs typeface="Calibri" panose="020F0502020204030204" pitchFamily="34" charset="0"/>
              </a:rPr>
              <a:t>Description of Decryption process</a:t>
            </a:r>
          </a:p>
        </p:txBody>
      </p:sp>
      <p:sp>
        <p:nvSpPr>
          <p:cNvPr id="4" name="מלבן 3"/>
          <p:cNvSpPr/>
          <p:nvPr/>
        </p:nvSpPr>
        <p:spPr>
          <a:xfrm>
            <a:off x="395536" y="987574"/>
            <a:ext cx="8136904" cy="4708981"/>
          </a:xfrm>
          <a:prstGeom prst="rect">
            <a:avLst/>
          </a:prstGeom>
        </p:spPr>
        <p:txBody>
          <a:bodyPr wrap="square">
            <a:spAutoFit/>
          </a:bodyPr>
          <a:lstStyle/>
          <a:p>
            <a:r>
              <a:rPr lang="en-US" altLang="ko-KR" sz="1600" dirty="0">
                <a:solidFill>
                  <a:schemeClr val="bg1"/>
                </a:solidFill>
                <a:latin typeface="Calibri" panose="020F0502020204030204" pitchFamily="34" charset="0"/>
                <a:cs typeface="Calibri" panose="020F0502020204030204" pitchFamily="34" charset="0"/>
              </a:rPr>
              <a:t>The decryption process is very similar to the encryption process, but this works in the reverse of the same process, Hence as like encryption here Each round consists of the four processes carried out in the reverse order.</a:t>
            </a:r>
          </a:p>
          <a:p>
            <a:r>
              <a:rPr lang="en-US" altLang="ko-KR" sz="1600" dirty="0">
                <a:solidFill>
                  <a:schemeClr val="bg1"/>
                </a:solidFill>
                <a:latin typeface="Calibri" panose="020F0502020204030204" pitchFamily="34" charset="0"/>
                <a:cs typeface="Calibri" panose="020F0502020204030204" pitchFamily="34" charset="0"/>
              </a:rPr>
              <a:t>The three stage of decryption are as follows:</a:t>
            </a:r>
          </a:p>
          <a:p>
            <a:endParaRPr lang="en-US" altLang="ko-KR" sz="1600" dirty="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r>
              <a:rPr lang="en-US" altLang="ko-KR" sz="1600" dirty="0">
                <a:solidFill>
                  <a:schemeClr val="bg1"/>
                </a:solidFill>
                <a:latin typeface="Calibri" panose="020F0502020204030204" pitchFamily="34" charset="0"/>
                <a:cs typeface="Calibri" panose="020F0502020204030204" pitchFamily="34" charset="0"/>
              </a:rPr>
              <a:t>Inverse Final Round</a:t>
            </a:r>
          </a:p>
          <a:p>
            <a:pPr marL="742950" lvl="1"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AddRoundKey</a:t>
            </a:r>
          </a:p>
          <a:p>
            <a:pPr marL="742950" lvl="1"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ShiftRows</a:t>
            </a:r>
          </a:p>
          <a:p>
            <a:pPr marL="742950" lvl="1"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SubBytes</a:t>
            </a:r>
          </a:p>
          <a:p>
            <a:pPr marL="342900" indent="-342900">
              <a:buFont typeface="+mj-lt"/>
              <a:buAutoNum type="arabicPeriod"/>
            </a:pPr>
            <a:r>
              <a:rPr lang="en-US" altLang="ko-KR" sz="1600" dirty="0">
                <a:solidFill>
                  <a:schemeClr val="bg1"/>
                </a:solidFill>
                <a:latin typeface="Calibri" panose="020F0502020204030204" pitchFamily="34" charset="0"/>
                <a:cs typeface="Calibri" panose="020F0502020204030204" pitchFamily="34" charset="0"/>
              </a:rPr>
              <a:t>Inverse Main Round</a:t>
            </a:r>
          </a:p>
          <a:p>
            <a:pPr marL="742950" lvl="1"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AddRoundKey</a:t>
            </a:r>
          </a:p>
          <a:p>
            <a:pPr marL="742950" lvl="1"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MixColumns</a:t>
            </a:r>
          </a:p>
          <a:p>
            <a:pPr marL="742950" lvl="1"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ShiftRows</a:t>
            </a:r>
          </a:p>
          <a:p>
            <a:pPr marL="742950" lvl="1"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SubBytes</a:t>
            </a:r>
          </a:p>
          <a:p>
            <a:pPr marL="342900" indent="-342900">
              <a:buFont typeface="+mj-lt"/>
              <a:buAutoNum type="arabicPeriod"/>
            </a:pPr>
            <a:r>
              <a:rPr lang="en-US" altLang="ko-KR" sz="1600" dirty="0">
                <a:solidFill>
                  <a:schemeClr val="bg1"/>
                </a:solidFill>
                <a:latin typeface="Calibri" panose="020F0502020204030204" pitchFamily="34" charset="0"/>
                <a:cs typeface="Calibri" panose="020F0502020204030204" pitchFamily="34" charset="0"/>
              </a:rPr>
              <a:t>Inverse Initial Round</a:t>
            </a:r>
          </a:p>
          <a:p>
            <a:pPr marL="742950" lvl="1"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AddRoundKey</a:t>
            </a:r>
          </a:p>
          <a:p>
            <a:pPr lvl="1"/>
            <a:endParaRPr lang="en-US" altLang="ko-KR" sz="1600" dirty="0">
              <a:solidFill>
                <a:schemeClr val="bg1"/>
              </a:solidFill>
              <a:latin typeface="Calibri" panose="020F0502020204030204" pitchFamily="34" charset="0"/>
              <a:cs typeface="Calibri" panose="020F0502020204030204" pitchFamily="34" charset="0"/>
            </a:endParaRPr>
          </a:p>
          <a:p>
            <a:r>
              <a:rPr lang="en-US" altLang="ko-KR" sz="1600" dirty="0">
                <a:solidFill>
                  <a:schemeClr val="bg1"/>
                </a:solidFill>
                <a:latin typeface="Calibri" panose="020F0502020204030204" pitchFamily="34" charset="0"/>
                <a:cs typeface="Calibri" panose="020F0502020204030204" pitchFamily="34" charset="0"/>
              </a:rPr>
              <a:t>       </a:t>
            </a:r>
          </a:p>
          <a:p>
            <a:endParaRPr lang="en-US" altLang="ko-KR" sz="1400" dirty="0">
              <a:solidFill>
                <a:schemeClr val="bg1"/>
              </a:solidFill>
              <a:latin typeface="Calibri" panose="020F0502020204030204" pitchFamily="34" charset="0"/>
              <a:cs typeface="Calibri" panose="020F0502020204030204" pitchFamily="34" charset="0"/>
            </a:endParaRPr>
          </a:p>
        </p:txBody>
      </p:sp>
      <p:sp>
        <p:nvSpPr>
          <p:cNvPr id="6" name="Half Frame 6"/>
          <p:cNvSpPr/>
          <p:nvPr/>
        </p:nvSpPr>
        <p:spPr>
          <a:xfrm>
            <a:off x="4283968" y="1779662"/>
            <a:ext cx="431766" cy="638593"/>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Half Frame 7"/>
          <p:cNvSpPr/>
          <p:nvPr/>
        </p:nvSpPr>
        <p:spPr>
          <a:xfrm rot="10800000">
            <a:off x="7552187" y="4344366"/>
            <a:ext cx="431766" cy="638593"/>
          </a:xfrm>
          <a:prstGeom prst="halfFrame">
            <a:avLst>
              <a:gd name="adj1" fmla="val 8333"/>
              <a:gd name="adj2" fmla="val 8333"/>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9" name="Picture 7">
            <a:extLst>
              <a:ext uri="{FF2B5EF4-FFF2-40B4-BE49-F238E27FC236}">
                <a16:creationId xmlns:a16="http://schemas.microsoft.com/office/drawing/2014/main" id="{63A7DE84-4F6F-4F28-BA5F-348AD5B7B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224" y="1914199"/>
            <a:ext cx="3370471" cy="2920950"/>
          </a:xfrm>
          <a:prstGeom prst="rect">
            <a:avLst/>
          </a:prstGeom>
        </p:spPr>
      </p:pic>
    </p:spTree>
    <p:extLst>
      <p:ext uri="{BB962C8B-B14F-4D97-AF65-F5344CB8AC3E}">
        <p14:creationId xmlns:p14="http://schemas.microsoft.com/office/powerpoint/2010/main" val="1780137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919522"/>
            <a:ext cx="9144000" cy="576064"/>
          </a:xfrm>
        </p:spPr>
        <p:txBody>
          <a:bodyPr anchor="ctr">
            <a:normAutofit/>
          </a:bodyPr>
          <a:lstStyle/>
          <a:p>
            <a:pPr>
              <a:lnSpc>
                <a:spcPct val="90000"/>
              </a:lnSpc>
            </a:pPr>
            <a:r>
              <a:rPr lang="en-US" altLang="ko-KR" sz="3300" b="1" dirty="0">
                <a:solidFill>
                  <a:srgbClr val="D69E00"/>
                </a:solidFill>
              </a:rPr>
              <a:t>CFB</a:t>
            </a:r>
            <a:endParaRPr lang="ko-KR" altLang="en-US" sz="3300" b="1" dirty="0">
              <a:solidFill>
                <a:srgbClr val="D69E00"/>
              </a:solidFill>
            </a:endParaRPr>
          </a:p>
        </p:txBody>
      </p:sp>
      <p:sp>
        <p:nvSpPr>
          <p:cNvPr id="8" name="Text Placeholder 2">
            <a:extLst>
              <a:ext uri="{FF2B5EF4-FFF2-40B4-BE49-F238E27FC236}">
                <a16:creationId xmlns:a16="http://schemas.microsoft.com/office/drawing/2014/main" id="{F545E21D-58CD-4A09-ACCF-A5697BEA5BBD}"/>
              </a:ext>
            </a:extLst>
          </p:cNvPr>
          <p:cNvSpPr>
            <a:spLocks noGrp="1"/>
          </p:cNvSpPr>
          <p:nvPr>
            <p:ph type="body" sz="quarter" idx="11"/>
          </p:nvPr>
        </p:nvSpPr>
        <p:spPr>
          <a:xfrm>
            <a:off x="0" y="3501681"/>
            <a:ext cx="9144000" cy="288032"/>
          </a:xfrm>
        </p:spPr>
        <p:txBody>
          <a:bodyPr/>
          <a:lstStyle/>
          <a:p>
            <a:r>
              <a:rPr lang="en-US" dirty="0">
                <a:solidFill>
                  <a:srgbClr val="D69E00"/>
                </a:solidFill>
              </a:rPr>
              <a:t>Cipher Feedback mode</a:t>
            </a:r>
          </a:p>
        </p:txBody>
      </p:sp>
      <p:pic>
        <p:nvPicPr>
          <p:cNvPr id="3" name="Picture Placeholder 24">
            <a:extLst>
              <a:ext uri="{FF2B5EF4-FFF2-40B4-BE49-F238E27FC236}">
                <a16:creationId xmlns:a16="http://schemas.microsoft.com/office/drawing/2014/main" id="{8DE4D531-9043-4F9C-98DC-55ACB8B251A9}"/>
              </a:ext>
            </a:extLst>
          </p:cNvPr>
          <p:cNvPicPr>
            <a:picLocks noChangeAspect="1"/>
          </p:cNvPicPr>
          <p:nvPr/>
        </p:nvPicPr>
        <p:blipFill>
          <a:blip r:embed="rId2" cstate="print">
            <a:extLst>
              <a:ext uri="{28A0092B-C50C-407E-A947-70E740481C1C}">
                <a14:useLocalDpi xmlns:a14="http://schemas.microsoft.com/office/drawing/2010/main" val="0"/>
              </a:ext>
            </a:extLst>
          </a:blip>
          <a:srcRect l="36" r="36"/>
          <a:stretch>
            <a:fillRect/>
          </a:stretch>
        </p:blipFill>
        <p:spPr>
          <a:xfrm>
            <a:off x="3887924" y="1189319"/>
            <a:ext cx="1368152" cy="13824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6237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032448" y="339502"/>
            <a:ext cx="511155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rgbClr val="D69E00"/>
                </a:solidFill>
                <a:latin typeface="Calibri" panose="020F0502020204030204" pitchFamily="34" charset="0"/>
                <a:cs typeface="Calibri" panose="020F0502020204030204" pitchFamily="34" charset="0"/>
              </a:rPr>
              <a:t>Table of Contents</a:t>
            </a:r>
          </a:p>
        </p:txBody>
      </p:sp>
      <p:grpSp>
        <p:nvGrpSpPr>
          <p:cNvPr id="12" name="Group 11"/>
          <p:cNvGrpSpPr/>
          <p:nvPr/>
        </p:nvGrpSpPr>
        <p:grpSpPr>
          <a:xfrm>
            <a:off x="3480374" y="1203598"/>
            <a:ext cx="5328592" cy="755937"/>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8" name="Group 17"/>
          <p:cNvGrpSpPr/>
          <p:nvPr/>
        </p:nvGrpSpPr>
        <p:grpSpPr>
          <a:xfrm>
            <a:off x="3122111" y="2111871"/>
            <a:ext cx="5328592" cy="755937"/>
            <a:chOff x="3414539" y="1203598"/>
            <a:chExt cx="5328592" cy="755937"/>
          </a:xfrm>
        </p:grpSpPr>
        <p:grpSp>
          <p:nvGrpSpPr>
            <p:cNvPr id="19" name="Group 18"/>
            <p:cNvGrpSpPr/>
            <p:nvPr/>
          </p:nvGrpSpPr>
          <p:grpSpPr>
            <a:xfrm>
              <a:off x="3414539" y="1203598"/>
              <a:ext cx="3816400" cy="576064"/>
              <a:chOff x="4572000" y="1743933"/>
              <a:chExt cx="3816400" cy="576064"/>
            </a:xfrm>
            <a:solidFill>
              <a:srgbClr val="FFC000"/>
            </a:solidFill>
          </p:grpSpPr>
          <p:sp>
            <p:nvSpPr>
              <p:cNvPr id="23" name="Rectangle 22"/>
              <p:cNvSpPr/>
              <p:nvPr/>
            </p:nvSpPr>
            <p:spPr>
              <a:xfrm>
                <a:off x="4788024" y="1743933"/>
                <a:ext cx="3384376" cy="5760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Isosceles Triangle 23"/>
              <p:cNvSpPr/>
              <p:nvPr/>
            </p:nvSpPr>
            <p:spPr>
              <a:xfrm rot="16200000">
                <a:off x="4392000" y="1923934"/>
                <a:ext cx="576000" cy="216000"/>
              </a:xfrm>
              <a:prstGeom prst="triangle">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Isosceles Triangle 24"/>
              <p:cNvSpPr/>
              <p:nvPr/>
            </p:nvSpPr>
            <p:spPr>
              <a:xfrm rot="5400000">
                <a:off x="7992400" y="1923933"/>
                <a:ext cx="576000" cy="216000"/>
              </a:xfrm>
              <a:prstGeom prst="triangle">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 name="Group 19"/>
            <p:cNvGrpSpPr/>
            <p:nvPr/>
          </p:nvGrpSpPr>
          <p:grpSpPr>
            <a:xfrm>
              <a:off x="4314639" y="1383471"/>
              <a:ext cx="4428492" cy="576064"/>
              <a:chOff x="4572000" y="1743934"/>
              <a:chExt cx="4428492" cy="576064"/>
            </a:xfrm>
            <a:solidFill>
              <a:schemeClr val="bg1">
                <a:lumMod val="95000"/>
              </a:schemeClr>
            </a:solidFill>
          </p:grpSpPr>
          <p:sp>
            <p:nvSpPr>
              <p:cNvPr id="21" name="Rectangle 20"/>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Isosceles Triangle 21"/>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26" name="Group 25"/>
          <p:cNvGrpSpPr/>
          <p:nvPr/>
        </p:nvGrpSpPr>
        <p:grpSpPr>
          <a:xfrm>
            <a:off x="2763849" y="3020144"/>
            <a:ext cx="5328592" cy="755937"/>
            <a:chOff x="3414539" y="1203598"/>
            <a:chExt cx="5328592" cy="755937"/>
          </a:xfrm>
        </p:grpSpPr>
        <p:grpSp>
          <p:nvGrpSpPr>
            <p:cNvPr id="27" name="Group 26"/>
            <p:cNvGrpSpPr/>
            <p:nvPr/>
          </p:nvGrpSpPr>
          <p:grpSpPr>
            <a:xfrm>
              <a:off x="3414539" y="1203598"/>
              <a:ext cx="3816400" cy="576064"/>
              <a:chOff x="4572000" y="1743933"/>
              <a:chExt cx="3816400" cy="576064"/>
            </a:xfrm>
            <a:solidFill>
              <a:srgbClr val="FFC000"/>
            </a:solidFill>
          </p:grpSpPr>
          <p:sp>
            <p:nvSpPr>
              <p:cNvPr id="31" name="Rectangle 30"/>
              <p:cNvSpPr/>
              <p:nvPr/>
            </p:nvSpPr>
            <p:spPr>
              <a:xfrm>
                <a:off x="4788024" y="1743933"/>
                <a:ext cx="3384376" cy="5760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Isosceles Triangle 31"/>
              <p:cNvSpPr/>
              <p:nvPr/>
            </p:nvSpPr>
            <p:spPr>
              <a:xfrm rot="16200000">
                <a:off x="4392000" y="1923934"/>
                <a:ext cx="576000" cy="216000"/>
              </a:xfrm>
              <a:prstGeom prst="triangle">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Isosceles Triangle 32"/>
              <p:cNvSpPr/>
              <p:nvPr/>
            </p:nvSpPr>
            <p:spPr>
              <a:xfrm rot="5400000">
                <a:off x="7992400" y="1923933"/>
                <a:ext cx="576000" cy="216000"/>
              </a:xfrm>
              <a:prstGeom prst="triangle">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8" name="Group 27"/>
            <p:cNvGrpSpPr/>
            <p:nvPr/>
          </p:nvGrpSpPr>
          <p:grpSpPr>
            <a:xfrm>
              <a:off x="4314639" y="1383471"/>
              <a:ext cx="4428492" cy="576064"/>
              <a:chOff x="4572000" y="1743934"/>
              <a:chExt cx="4428492" cy="576064"/>
            </a:xfrm>
            <a:solidFill>
              <a:schemeClr val="bg1">
                <a:lumMod val="95000"/>
              </a:schemeClr>
            </a:solidFill>
          </p:grpSpPr>
          <p:sp>
            <p:nvSpPr>
              <p:cNvPr id="29" name="Rectangle 28"/>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Isosceles Triangle 29"/>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34" name="Group 33"/>
          <p:cNvGrpSpPr/>
          <p:nvPr/>
        </p:nvGrpSpPr>
        <p:grpSpPr>
          <a:xfrm>
            <a:off x="2405587" y="3928417"/>
            <a:ext cx="5328592" cy="755937"/>
            <a:chOff x="3414539" y="1203598"/>
            <a:chExt cx="5328592" cy="755937"/>
          </a:xfrm>
          <a:solidFill>
            <a:schemeClr val="tx2">
              <a:lumMod val="60000"/>
              <a:lumOff val="40000"/>
            </a:schemeClr>
          </a:solidFill>
        </p:grpSpPr>
        <p:grpSp>
          <p:nvGrpSpPr>
            <p:cNvPr id="35" name="Group 34"/>
            <p:cNvGrpSpPr/>
            <p:nvPr/>
          </p:nvGrpSpPr>
          <p:grpSpPr>
            <a:xfrm>
              <a:off x="3414539" y="1203598"/>
              <a:ext cx="3816400" cy="576064"/>
              <a:chOff x="4572000" y="1743933"/>
              <a:chExt cx="3816400" cy="576064"/>
            </a:xfrm>
            <a:grpFill/>
          </p:grpSpPr>
          <p:sp>
            <p:nvSpPr>
              <p:cNvPr id="39" name="Rectangle 38"/>
              <p:cNvSpPr/>
              <p:nvPr/>
            </p:nvSpPr>
            <p:spPr>
              <a:xfrm>
                <a:off x="4788024" y="1743933"/>
                <a:ext cx="3384376" cy="5760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Isosceles Triangle 39"/>
              <p:cNvSpPr/>
              <p:nvPr/>
            </p:nvSpPr>
            <p:spPr>
              <a:xfrm rot="16200000">
                <a:off x="4392000" y="1923934"/>
                <a:ext cx="576000" cy="216000"/>
              </a:xfrm>
              <a:prstGeom prst="triangle">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Isosceles Triangle 40"/>
              <p:cNvSpPr/>
              <p:nvPr/>
            </p:nvSpPr>
            <p:spPr>
              <a:xfrm rot="5400000">
                <a:off x="7992400" y="1923933"/>
                <a:ext cx="576000" cy="216000"/>
              </a:xfrm>
              <a:prstGeom prst="triangle">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6" name="Group 35"/>
            <p:cNvGrpSpPr/>
            <p:nvPr/>
          </p:nvGrpSpPr>
          <p:grpSpPr>
            <a:xfrm>
              <a:off x="4314639" y="1383471"/>
              <a:ext cx="4428492" cy="576064"/>
              <a:chOff x="4572000" y="1743934"/>
              <a:chExt cx="4428492" cy="576064"/>
            </a:xfrm>
            <a:grpFill/>
          </p:grpSpPr>
          <p:sp>
            <p:nvSpPr>
              <p:cNvPr id="37" name="Rectangle 36"/>
              <p:cNvSpPr/>
              <p:nvPr/>
            </p:nvSpPr>
            <p:spPr>
              <a:xfrm>
                <a:off x="4788024" y="1743934"/>
                <a:ext cx="4212468"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Isosceles Triangle 37"/>
              <p:cNvSpPr/>
              <p:nvPr/>
            </p:nvSpPr>
            <p:spPr>
              <a:xfrm rot="16200000">
                <a:off x="4392000" y="1923934"/>
                <a:ext cx="576000" cy="21600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3695748" y="1260765"/>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43" name="TextBox 42"/>
          <p:cNvSpPr txBox="1"/>
          <p:nvPr/>
        </p:nvSpPr>
        <p:spPr>
          <a:xfrm>
            <a:off x="3342756" y="2169038"/>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44" name="TextBox 43"/>
          <p:cNvSpPr txBox="1"/>
          <p:nvPr/>
        </p:nvSpPr>
        <p:spPr>
          <a:xfrm>
            <a:off x="2989765" y="3077311"/>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45" name="TextBox 44"/>
          <p:cNvSpPr txBox="1"/>
          <p:nvPr/>
        </p:nvSpPr>
        <p:spPr>
          <a:xfrm>
            <a:off x="2636774" y="3985584"/>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nvGrpSpPr>
          <p:cNvPr id="17" name="Group 16"/>
          <p:cNvGrpSpPr/>
          <p:nvPr/>
        </p:nvGrpSpPr>
        <p:grpSpPr>
          <a:xfrm>
            <a:off x="4733778" y="1402521"/>
            <a:ext cx="3854205" cy="550079"/>
            <a:chOff x="4667943" y="1383471"/>
            <a:chExt cx="3854205" cy="550079"/>
          </a:xfrm>
        </p:grpSpPr>
        <p:sp>
          <p:nvSpPr>
            <p:cNvPr id="46" name="TextBox 45"/>
            <p:cNvSpPr txBox="1"/>
            <p:nvPr/>
          </p:nvSpPr>
          <p:spPr>
            <a:xfrm>
              <a:off x="4667943" y="1641162"/>
              <a:ext cx="3854205" cy="292388"/>
            </a:xfrm>
            <a:prstGeom prst="rect">
              <a:avLst/>
            </a:prstGeom>
            <a:noFill/>
          </p:spPr>
          <p:txBody>
            <a:bodyPr wrap="square" rtlCol="0">
              <a:spAutoFit/>
            </a:bodyPr>
            <a:lstStyle/>
            <a:p>
              <a:r>
                <a:rPr lang="en-US" altLang="ko-KR" sz="1300" dirty="0">
                  <a:solidFill>
                    <a:schemeClr val="tx1">
                      <a:lumMod val="75000"/>
                      <a:lumOff val="25000"/>
                    </a:schemeClr>
                  </a:solidFill>
                  <a:latin typeface="Calibri" panose="020F0502020204030204" pitchFamily="34" charset="0"/>
                  <a:cs typeface="Calibri" panose="020F0502020204030204" pitchFamily="34" charset="0"/>
                </a:rPr>
                <a:t>Background, Timeline </a:t>
              </a:r>
            </a:p>
          </p:txBody>
        </p:sp>
        <p:sp>
          <p:nvSpPr>
            <p:cNvPr id="47" name="TextBox 46"/>
            <p:cNvSpPr txBox="1"/>
            <p:nvPr/>
          </p:nvSpPr>
          <p:spPr>
            <a:xfrm>
              <a:off x="4667944" y="1383471"/>
              <a:ext cx="3716924" cy="307777"/>
            </a:xfrm>
            <a:prstGeom prst="rect">
              <a:avLst/>
            </a:prstGeom>
            <a:noFill/>
          </p:spPr>
          <p:txBody>
            <a:bodyPr wrap="square" rtlCol="0">
              <a:spAutoFit/>
            </a:bodyPr>
            <a:lstStyle/>
            <a:p>
              <a:pPr algn="just"/>
              <a:r>
                <a:rPr lang="en-US" altLang="ko-KR" sz="1400" b="1" dirty="0">
                  <a:solidFill>
                    <a:schemeClr val="tx1">
                      <a:lumMod val="75000"/>
                      <a:lumOff val="25000"/>
                    </a:schemeClr>
                  </a:solidFill>
                  <a:latin typeface="Calibri" panose="020F0502020204030204" pitchFamily="34" charset="0"/>
                  <a:cs typeface="Calibri" panose="020F0502020204030204" pitchFamily="34" charset="0"/>
                </a:rPr>
                <a:t>Introduction</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grpSp>
      <p:grpSp>
        <p:nvGrpSpPr>
          <p:cNvPr id="49" name="Group 48"/>
          <p:cNvGrpSpPr/>
          <p:nvPr/>
        </p:nvGrpSpPr>
        <p:grpSpPr>
          <a:xfrm>
            <a:off x="4380474" y="2314068"/>
            <a:ext cx="3716924" cy="550079"/>
            <a:chOff x="4667944" y="1383471"/>
            <a:chExt cx="3716924" cy="550079"/>
          </a:xfrm>
        </p:grpSpPr>
        <p:sp>
          <p:nvSpPr>
            <p:cNvPr id="50" name="TextBox 49"/>
            <p:cNvSpPr txBox="1"/>
            <p:nvPr/>
          </p:nvSpPr>
          <p:spPr>
            <a:xfrm>
              <a:off x="4667944" y="1641162"/>
              <a:ext cx="3307035" cy="292388"/>
            </a:xfrm>
            <a:prstGeom prst="rect">
              <a:avLst/>
            </a:prstGeom>
            <a:noFill/>
          </p:spPr>
          <p:txBody>
            <a:bodyPr wrap="square" rtlCol="0">
              <a:spAutoFit/>
            </a:bodyPr>
            <a:lstStyle/>
            <a:p>
              <a:r>
                <a:rPr lang="en-US" altLang="ko-KR" sz="1300" dirty="0">
                  <a:solidFill>
                    <a:schemeClr val="tx1">
                      <a:lumMod val="75000"/>
                      <a:lumOff val="25000"/>
                    </a:schemeClr>
                  </a:solidFill>
                  <a:latin typeface="Calibri" panose="020F0502020204030204" pitchFamily="34" charset="0"/>
                  <a:cs typeface="Calibri" panose="020F0502020204030204" pitchFamily="34" charset="0"/>
                </a:rPr>
                <a:t>AES ,CFB </a:t>
              </a:r>
              <a:r>
                <a:rPr lang="en-US" sz="1300" dirty="0">
                  <a:solidFill>
                    <a:schemeClr val="tx1">
                      <a:lumMod val="75000"/>
                      <a:lumOff val="25000"/>
                    </a:schemeClr>
                  </a:solidFill>
                  <a:latin typeface="Calibri" panose="020F0502020204030204" pitchFamily="34" charset="0"/>
                  <a:cs typeface="Calibri" panose="020F0502020204030204" pitchFamily="34" charset="0"/>
                </a:rPr>
                <a:t>,</a:t>
              </a:r>
              <a:r>
                <a:rPr lang="en-US" altLang="ko-KR" sz="1300" dirty="0">
                  <a:solidFill>
                    <a:schemeClr val="tx1">
                      <a:lumMod val="75000"/>
                      <a:lumOff val="25000"/>
                    </a:schemeClr>
                  </a:solidFill>
                  <a:latin typeface="Calibri" panose="020F0502020204030204" pitchFamily="34" charset="0"/>
                  <a:cs typeface="Calibri" panose="020F0502020204030204" pitchFamily="34" charset="0"/>
                </a:rPr>
                <a:t>EL-GAMAL ,</a:t>
              </a:r>
              <a:r>
                <a:rPr lang="en-US" sz="1300" dirty="0">
                  <a:solidFill>
                    <a:schemeClr val="tx1">
                      <a:lumMod val="75000"/>
                      <a:lumOff val="25000"/>
                    </a:schemeClr>
                  </a:solidFill>
                  <a:latin typeface="Calibri" panose="020F0502020204030204" pitchFamily="34" charset="0"/>
                  <a:cs typeface="Calibri" panose="020F0502020204030204" pitchFamily="34" charset="0"/>
                </a:rPr>
                <a:t>Elliptic-curve</a:t>
              </a:r>
              <a:endParaRPr lang="en-US" altLang="ko-KR" sz="13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1" name="TextBox 50"/>
            <p:cNvSpPr txBox="1"/>
            <p:nvPr/>
          </p:nvSpPr>
          <p:spPr>
            <a:xfrm>
              <a:off x="4667944" y="1383471"/>
              <a:ext cx="3716924" cy="307777"/>
            </a:xfrm>
            <a:prstGeom prst="rect">
              <a:avLst/>
            </a:prstGeom>
            <a:noFill/>
          </p:spPr>
          <p:txBody>
            <a:bodyPr wrap="square" rtlCol="0">
              <a:spAutoFit/>
            </a:bodyPr>
            <a:lstStyle/>
            <a:p>
              <a:r>
                <a:rPr lang="en-US" sz="1400" b="1" dirty="0">
                  <a:solidFill>
                    <a:schemeClr val="tx1">
                      <a:lumMod val="75000"/>
                      <a:lumOff val="25000"/>
                    </a:schemeClr>
                  </a:solidFill>
                  <a:latin typeface="Calibri" panose="020F0502020204030204" pitchFamily="34" charset="0"/>
                  <a:cs typeface="Calibri" panose="020F0502020204030204" pitchFamily="34" charset="0"/>
                </a:rPr>
                <a:t>The Algorithm</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grpSp>
      <p:grpSp>
        <p:nvGrpSpPr>
          <p:cNvPr id="52" name="Group 51"/>
          <p:cNvGrpSpPr/>
          <p:nvPr/>
        </p:nvGrpSpPr>
        <p:grpSpPr>
          <a:xfrm>
            <a:off x="4027169" y="3225615"/>
            <a:ext cx="3716924" cy="550079"/>
            <a:chOff x="4667944" y="1383471"/>
            <a:chExt cx="3716924" cy="550079"/>
          </a:xfrm>
        </p:grpSpPr>
        <p:sp>
          <p:nvSpPr>
            <p:cNvPr id="53" name="TextBox 52"/>
            <p:cNvSpPr txBox="1"/>
            <p:nvPr/>
          </p:nvSpPr>
          <p:spPr>
            <a:xfrm>
              <a:off x="4667944" y="1641162"/>
              <a:ext cx="3307035" cy="292388"/>
            </a:xfrm>
            <a:prstGeom prst="rect">
              <a:avLst/>
            </a:prstGeom>
            <a:noFill/>
          </p:spPr>
          <p:txBody>
            <a:bodyPr wrap="square" rtlCol="0">
              <a:spAutoFit/>
            </a:bodyPr>
            <a:lstStyle/>
            <a:p>
              <a:r>
                <a:rPr lang="en-US" altLang="ko-KR" sz="1300" dirty="0">
                  <a:solidFill>
                    <a:schemeClr val="tx1">
                      <a:lumMod val="65000"/>
                      <a:lumOff val="35000"/>
                    </a:schemeClr>
                  </a:solidFill>
                  <a:latin typeface="Calibri" panose="020F0502020204030204" pitchFamily="34" charset="0"/>
                  <a:cs typeface="Calibri" panose="020F0502020204030204" pitchFamily="34" charset="0"/>
                </a:rPr>
                <a:t>AES ,CFB </a:t>
              </a:r>
              <a:r>
                <a:rPr lang="en-US" sz="1300" dirty="0">
                  <a:solidFill>
                    <a:schemeClr val="tx1">
                      <a:lumMod val="65000"/>
                      <a:lumOff val="35000"/>
                    </a:schemeClr>
                  </a:solidFill>
                  <a:latin typeface="Calibri" panose="020F0502020204030204" pitchFamily="34" charset="0"/>
                  <a:cs typeface="Calibri" panose="020F0502020204030204" pitchFamily="34" charset="0"/>
                </a:rPr>
                <a:t>,</a:t>
              </a:r>
              <a:r>
                <a:rPr lang="en-US" altLang="ko-KR" sz="1300" dirty="0">
                  <a:solidFill>
                    <a:schemeClr val="tx1">
                      <a:lumMod val="65000"/>
                      <a:lumOff val="35000"/>
                    </a:schemeClr>
                  </a:solidFill>
                  <a:latin typeface="Calibri" panose="020F0502020204030204" pitchFamily="34" charset="0"/>
                  <a:cs typeface="Calibri" panose="020F0502020204030204" pitchFamily="34" charset="0"/>
                </a:rPr>
                <a:t>EL-GAMAL ,</a:t>
              </a:r>
              <a:r>
                <a:rPr lang="en-US" sz="1300" dirty="0">
                  <a:solidFill>
                    <a:schemeClr val="tx1">
                      <a:lumMod val="65000"/>
                      <a:lumOff val="35000"/>
                    </a:schemeClr>
                  </a:solidFill>
                  <a:latin typeface="Calibri" panose="020F0502020204030204" pitchFamily="34" charset="0"/>
                  <a:cs typeface="Calibri" panose="020F0502020204030204" pitchFamily="34" charset="0"/>
                </a:rPr>
                <a:t>Elliptic-curve</a:t>
              </a:r>
              <a:endParaRPr lang="en-US" altLang="ko-KR" sz="13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54" name="TextBox 53"/>
            <p:cNvSpPr txBox="1"/>
            <p:nvPr/>
          </p:nvSpPr>
          <p:spPr>
            <a:xfrm>
              <a:off x="4667944" y="1383471"/>
              <a:ext cx="3716924" cy="307777"/>
            </a:xfrm>
            <a:prstGeom prst="rect">
              <a:avLst/>
            </a:prstGeom>
            <a:noFill/>
          </p:spPr>
          <p:txBody>
            <a:bodyPr wrap="square" rtlCol="0">
              <a:spAutoFit/>
            </a:bodyPr>
            <a:lstStyle/>
            <a:p>
              <a:r>
                <a:rPr lang="en-US" sz="1400" b="1" dirty="0">
                  <a:solidFill>
                    <a:schemeClr val="tx1">
                      <a:lumMod val="75000"/>
                      <a:lumOff val="25000"/>
                    </a:schemeClr>
                  </a:solidFill>
                  <a:latin typeface="Calibri" panose="020F0502020204030204" pitchFamily="34" charset="0"/>
                  <a:cs typeface="Calibri" panose="020F0502020204030204" pitchFamily="34" charset="0"/>
                </a:rPr>
                <a:t>Advantages VS Disadvantages </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grpSp>
      <p:grpSp>
        <p:nvGrpSpPr>
          <p:cNvPr id="55" name="Group 54"/>
          <p:cNvGrpSpPr/>
          <p:nvPr/>
        </p:nvGrpSpPr>
        <p:grpSpPr>
          <a:xfrm>
            <a:off x="3673864" y="4137162"/>
            <a:ext cx="3716924" cy="527176"/>
            <a:chOff x="4667944" y="1383471"/>
            <a:chExt cx="3716924" cy="527176"/>
          </a:xfrm>
          <a:solidFill>
            <a:schemeClr val="bg1"/>
          </a:solidFill>
        </p:grpSpPr>
        <p:sp>
          <p:nvSpPr>
            <p:cNvPr id="56" name="TextBox 55"/>
            <p:cNvSpPr txBox="1"/>
            <p:nvPr/>
          </p:nvSpPr>
          <p:spPr>
            <a:xfrm>
              <a:off x="4667944" y="1618259"/>
              <a:ext cx="3307035" cy="292388"/>
            </a:xfrm>
            <a:prstGeom prst="rect">
              <a:avLst/>
            </a:prstGeom>
            <a:grpFill/>
          </p:spPr>
          <p:txBody>
            <a:bodyPr wrap="square" rtlCol="0">
              <a:spAutoFit/>
            </a:bodyPr>
            <a:lstStyle/>
            <a:p>
              <a:r>
                <a:rPr lang="en-US" altLang="ko-KR" sz="1300" dirty="0">
                  <a:solidFill>
                    <a:schemeClr val="tx1">
                      <a:lumMod val="65000"/>
                      <a:lumOff val="35000"/>
                    </a:schemeClr>
                  </a:solidFill>
                  <a:latin typeface="Calibri" panose="020F0502020204030204" pitchFamily="34" charset="0"/>
                  <a:cs typeface="Calibri" panose="020F0502020204030204" pitchFamily="34" charset="0"/>
                </a:rPr>
                <a:t>Conclusions, References and Bibliography</a:t>
              </a:r>
            </a:p>
          </p:txBody>
        </p:sp>
        <p:sp>
          <p:nvSpPr>
            <p:cNvPr id="57" name="TextBox 56"/>
            <p:cNvSpPr txBox="1"/>
            <p:nvPr/>
          </p:nvSpPr>
          <p:spPr>
            <a:xfrm>
              <a:off x="4667944" y="1383471"/>
              <a:ext cx="3716924" cy="307777"/>
            </a:xfrm>
            <a:prstGeom prst="rect">
              <a:avLst/>
            </a:prstGeom>
            <a:grpFill/>
          </p:spPr>
          <p:txBody>
            <a:bodyPr wrap="square" rtlCol="0">
              <a:spAutoFit/>
            </a:bodyPr>
            <a:lstStyle/>
            <a:p>
              <a:r>
                <a:rPr lang="en-US" sz="1400" b="1" dirty="0">
                  <a:solidFill>
                    <a:schemeClr val="tx1">
                      <a:lumMod val="75000"/>
                      <a:lumOff val="25000"/>
                    </a:schemeClr>
                  </a:solidFill>
                  <a:latin typeface="Calibri" panose="020F0502020204030204" pitchFamily="34" charset="0"/>
                  <a:cs typeface="Calibri" panose="020F0502020204030204" pitchFamily="34" charset="0"/>
                </a:rPr>
                <a:t>Summary</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grpSp>
      <p:sp>
        <p:nvSpPr>
          <p:cNvPr id="58" name="Block Arc 14"/>
          <p:cNvSpPr/>
          <p:nvPr/>
        </p:nvSpPr>
        <p:spPr>
          <a:xfrm rot="16200000">
            <a:off x="8280667" y="1501355"/>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4099" name="Picture 3" descr="Algorithm, data, developing, flow, hierarchy, program ic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40138" y="2355726"/>
            <a:ext cx="405670" cy="40567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Summary Svg Png Icon Free Download (#265333) - OnlineWebFonts.COM"/>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6967" y="4191097"/>
            <a:ext cx="401377" cy="396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sadvantage Icons - Download Free Vector Icons | Noun Project"/>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1859" y="3262195"/>
            <a:ext cx="451070" cy="45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922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5656" y="195486"/>
            <a:ext cx="6012160" cy="576064"/>
          </a:xfrm>
        </p:spPr>
        <p:txBody>
          <a:bodyPr/>
          <a:lstStyle/>
          <a:p>
            <a:r>
              <a:rPr lang="en-US" altLang="ko-KR" b="1" dirty="0">
                <a:solidFill>
                  <a:srgbClr val="D69E00"/>
                </a:solidFill>
                <a:latin typeface="Calibri" panose="020F0502020204030204" pitchFamily="34" charset="0"/>
                <a:cs typeface="Calibri" panose="020F0502020204030204" pitchFamily="34" charset="0"/>
              </a:rPr>
              <a:t>CFB</a:t>
            </a:r>
            <a:endParaRPr lang="ko-KR" altLang="en-US" dirty="0"/>
          </a:p>
        </p:txBody>
      </p:sp>
      <p:sp>
        <p:nvSpPr>
          <p:cNvPr id="6" name="מלבן 3">
            <a:extLst>
              <a:ext uri="{FF2B5EF4-FFF2-40B4-BE49-F238E27FC236}">
                <a16:creationId xmlns:a16="http://schemas.microsoft.com/office/drawing/2014/main" id="{B149D97E-ACED-49A7-87FD-10ADE6F2C595}"/>
              </a:ext>
            </a:extLst>
          </p:cNvPr>
          <p:cNvSpPr/>
          <p:nvPr/>
        </p:nvSpPr>
        <p:spPr>
          <a:xfrm>
            <a:off x="467544" y="1180946"/>
            <a:ext cx="8136904" cy="3046988"/>
          </a:xfrm>
          <a:prstGeom prst="rect">
            <a:avLst/>
          </a:prstGeom>
        </p:spPr>
        <p:txBody>
          <a:bodyPr wrap="square">
            <a:spAutoFit/>
          </a:bodyPr>
          <a:lstStyle/>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The cipher feedback (CFB) mode differs from the others in that the plaintext never passes through the encryption algorithm at all.</a:t>
            </a:r>
          </a:p>
          <a:p>
            <a:endParaRPr lang="en-US" altLang="ko-KR" sz="16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Instead an initialization vector (IV) is encrypted and the result is exclusive with the </a:t>
            </a:r>
          </a:p>
          <a:p>
            <a:r>
              <a:rPr lang="en-US" altLang="ko-KR" sz="1600" dirty="0">
                <a:solidFill>
                  <a:schemeClr val="bg1"/>
                </a:solidFill>
                <a:latin typeface="Calibri" panose="020F0502020204030204" pitchFamily="34" charset="0"/>
                <a:cs typeface="Calibri" panose="020F0502020204030204" pitchFamily="34" charset="0"/>
              </a:rPr>
              <a:t>      plaintext to create the ciphertext of a block. </a:t>
            </a:r>
          </a:p>
          <a:p>
            <a:endParaRPr lang="he-IL" altLang="ko-KR" sz="16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An initialization vector (IV) is a block of bits that is used to randomize the encryption and hence to produce distinct ciphertexts .</a:t>
            </a:r>
          </a:p>
          <a:p>
            <a:pPr marL="285750" indent="-285750">
              <a:buFont typeface="Arial" panose="020B0604020202020204" pitchFamily="34" charset="0"/>
              <a:buChar char="•"/>
            </a:pPr>
            <a:endParaRPr lang="en-US" altLang="ko-KR" sz="16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A block cipher works on units of a fixed size (known as a block size), but messages come in a variety of lengths. So some modes (namely ECB and CBC) require that the final block be padded before encryption.</a:t>
            </a:r>
          </a:p>
        </p:txBody>
      </p:sp>
    </p:spTree>
    <p:extLst>
      <p:ext uri="{BB962C8B-B14F-4D97-AF65-F5344CB8AC3E}">
        <p14:creationId xmlns:p14="http://schemas.microsoft.com/office/powerpoint/2010/main" val="96486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79612" y="195486"/>
            <a:ext cx="6984776" cy="576064"/>
          </a:xfrm>
        </p:spPr>
        <p:txBody>
          <a:bodyPr/>
          <a:lstStyle/>
          <a:p>
            <a:pPr algn="ctr"/>
            <a:r>
              <a:rPr lang="en-US" altLang="ko-KR" b="1" dirty="0">
                <a:solidFill>
                  <a:srgbClr val="D69E00"/>
                </a:solidFill>
                <a:latin typeface="Calibri" panose="020F0502020204030204" pitchFamily="34" charset="0"/>
                <a:cs typeface="Calibri" panose="020F0502020204030204" pitchFamily="34" charset="0"/>
              </a:rPr>
              <a:t>AES with CFB</a:t>
            </a:r>
            <a:endParaRPr lang="ko-KR" altLang="en-US" b="1" dirty="0">
              <a:solidFill>
                <a:srgbClr val="D69E0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CC6547B-C837-4596-BAE1-11F0C1D8C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698" y="987574"/>
            <a:ext cx="4754604" cy="3755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5317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919522"/>
            <a:ext cx="9144000" cy="576064"/>
          </a:xfrm>
        </p:spPr>
        <p:txBody>
          <a:bodyPr anchor="ctr">
            <a:normAutofit/>
          </a:bodyPr>
          <a:lstStyle/>
          <a:p>
            <a:pPr>
              <a:lnSpc>
                <a:spcPct val="90000"/>
              </a:lnSpc>
            </a:pPr>
            <a:r>
              <a:rPr lang="en-US" altLang="ko-KR" sz="3300" b="1" dirty="0">
                <a:solidFill>
                  <a:srgbClr val="D69E00"/>
                </a:solidFill>
                <a:latin typeface="Calibri" panose="020F0502020204030204" pitchFamily="34" charset="0"/>
                <a:cs typeface="Calibri" panose="020F0502020204030204" pitchFamily="34" charset="0"/>
              </a:rPr>
              <a:t>El-Gamal</a:t>
            </a:r>
            <a:endParaRPr lang="ko-KR" altLang="en-US" sz="3300" b="1" dirty="0">
              <a:solidFill>
                <a:srgbClr val="D69E00"/>
              </a:solidFill>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F545E21D-58CD-4A09-ACCF-A5697BEA5BBD}"/>
              </a:ext>
            </a:extLst>
          </p:cNvPr>
          <p:cNvSpPr>
            <a:spLocks noGrp="1"/>
          </p:cNvSpPr>
          <p:nvPr>
            <p:ph type="body" sz="quarter" idx="11"/>
          </p:nvPr>
        </p:nvSpPr>
        <p:spPr>
          <a:xfrm>
            <a:off x="0" y="3501681"/>
            <a:ext cx="9144000" cy="288032"/>
          </a:xfrm>
        </p:spPr>
        <p:txBody>
          <a:bodyPr/>
          <a:lstStyle/>
          <a:p>
            <a:r>
              <a:rPr lang="en-US" b="1" dirty="0">
                <a:solidFill>
                  <a:srgbClr val="D69E00"/>
                </a:solidFill>
                <a:latin typeface="Calibri" panose="020F0502020204030204" pitchFamily="34" charset="0"/>
                <a:cs typeface="Calibri" panose="020F0502020204030204" pitchFamily="34" charset="0"/>
              </a:rPr>
              <a:t>Asymmetric key encryption algorithm</a:t>
            </a:r>
          </a:p>
        </p:txBody>
      </p:sp>
      <p:pic>
        <p:nvPicPr>
          <p:cNvPr id="5" name="מציין מיקום של תמונה 1">
            <a:extLst>
              <a:ext uri="{FF2B5EF4-FFF2-40B4-BE49-F238E27FC236}">
                <a16:creationId xmlns:a16="http://schemas.microsoft.com/office/drawing/2014/main" id="{F894B4B2-BF9A-437C-A045-8A1ED4D04701}"/>
              </a:ext>
            </a:extLst>
          </p:cNvPr>
          <p:cNvPicPr>
            <a:picLocks noChangeAspect="1"/>
          </p:cNvPicPr>
          <p:nvPr/>
        </p:nvPicPr>
        <p:blipFill>
          <a:blip r:embed="rId2">
            <a:extLst>
              <a:ext uri="{28A0092B-C50C-407E-A947-70E740481C1C}">
                <a14:useLocalDpi xmlns:a14="http://schemas.microsoft.com/office/drawing/2010/main" val="0"/>
              </a:ext>
            </a:extLst>
          </a:blip>
          <a:srcRect l="36" r="36"/>
          <a:stretch>
            <a:fillRect/>
          </a:stretch>
        </p:blipFill>
        <p:spPr>
          <a:xfrm>
            <a:off x="3933975" y="1203598"/>
            <a:ext cx="1276050" cy="14232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34590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7504" y="153958"/>
            <a:ext cx="8856984" cy="576064"/>
          </a:xfrm>
        </p:spPr>
        <p:txBody>
          <a:bodyPr/>
          <a:lstStyle/>
          <a:p>
            <a:pPr algn="ctr"/>
            <a:r>
              <a:rPr lang="en-US" altLang="ko-KR" b="1" dirty="0">
                <a:solidFill>
                  <a:srgbClr val="D69E00"/>
                </a:solidFill>
                <a:latin typeface="Calibri" panose="020F0502020204030204" pitchFamily="34" charset="0"/>
                <a:cs typeface="Calibri" panose="020F0502020204030204" pitchFamily="34" charset="0"/>
              </a:rPr>
              <a:t>Description of the algorithm</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Box 2"/>
          <p:cNvSpPr txBox="1"/>
          <p:nvPr/>
        </p:nvSpPr>
        <p:spPr>
          <a:xfrm>
            <a:off x="539552" y="1197160"/>
            <a:ext cx="1816230" cy="369332"/>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altLang="ko-KR" b="1" dirty="0">
                <a:solidFill>
                  <a:srgbClr val="444342"/>
                </a:solidFill>
                <a:latin typeface="Calibri" panose="020F0502020204030204" pitchFamily="34" charset="0"/>
                <a:cs typeface="Calibri" panose="020F0502020204030204" pitchFamily="34" charset="0"/>
              </a:rPr>
              <a:t>Overview</a:t>
            </a:r>
            <a:endParaRPr lang="ko-KR" altLang="en-US" b="1" dirty="0">
              <a:solidFill>
                <a:srgbClr val="444342"/>
              </a:solidFill>
              <a:latin typeface="Calibri" panose="020F0502020204030204" pitchFamily="34" charset="0"/>
              <a:cs typeface="Calibri" panose="020F0502020204030204" pitchFamily="34" charset="0"/>
            </a:endParaRPr>
          </a:p>
        </p:txBody>
      </p:sp>
      <p:sp>
        <p:nvSpPr>
          <p:cNvPr id="4" name="Rectangle 3"/>
          <p:cNvSpPr/>
          <p:nvPr/>
        </p:nvSpPr>
        <p:spPr>
          <a:xfrm>
            <a:off x="1429667" y="1535714"/>
            <a:ext cx="36000" cy="36077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2411760" y="1212254"/>
            <a:ext cx="6516216" cy="2062103"/>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In cryptography, the ElGamal encryption system is an asymmetric key encryption algorithm for public-key cryptography which is based on the Diffie–Hellman key exchange. </a:t>
            </a:r>
          </a:p>
          <a:p>
            <a:endParaRPr lang="en-US" altLang="ko-KR" sz="1600" dirty="0">
              <a:solidFill>
                <a:schemeClr val="bg1"/>
              </a:solidFill>
              <a:latin typeface="Calibri" panose="020F0502020204030204" pitchFamily="34" charset="0"/>
              <a:cs typeface="Calibri" panose="020F0502020204030204" pitchFamily="34" charset="0"/>
            </a:endParaRPr>
          </a:p>
          <a:p>
            <a:r>
              <a:rPr lang="en-US" altLang="ko-KR" sz="1600" dirty="0">
                <a:solidFill>
                  <a:schemeClr val="bg1"/>
                </a:solidFill>
                <a:latin typeface="Calibri" panose="020F0502020204030204" pitchFamily="34" charset="0"/>
                <a:cs typeface="Calibri" panose="020F0502020204030204" pitchFamily="34" charset="0"/>
              </a:rPr>
              <a:t>It was described by Taher Elgamal in 1984.</a:t>
            </a:r>
          </a:p>
          <a:p>
            <a:endParaRPr lang="en-US" altLang="ko-KR" sz="1600" dirty="0">
              <a:solidFill>
                <a:schemeClr val="bg1"/>
              </a:solidFill>
              <a:latin typeface="Calibri" panose="020F0502020204030204" pitchFamily="34" charset="0"/>
              <a:cs typeface="Calibri" panose="020F0502020204030204" pitchFamily="34" charset="0"/>
            </a:endParaRPr>
          </a:p>
          <a:p>
            <a:r>
              <a:rPr lang="en-US" altLang="ko-KR" sz="1600" dirty="0">
                <a:solidFill>
                  <a:schemeClr val="bg1"/>
                </a:solidFill>
                <a:latin typeface="Calibri" panose="020F0502020204030204" pitchFamily="34" charset="0"/>
                <a:cs typeface="Calibri" panose="020F0502020204030204" pitchFamily="34" charset="0"/>
              </a:rPr>
              <a:t>ElGamal encryption consists of three components: </a:t>
            </a:r>
          </a:p>
          <a:p>
            <a:r>
              <a:rPr lang="en-US" altLang="ko-KR" sz="1600" dirty="0">
                <a:solidFill>
                  <a:schemeClr val="bg1"/>
                </a:solidFill>
                <a:latin typeface="Calibri" panose="020F0502020204030204" pitchFamily="34" charset="0"/>
                <a:cs typeface="Calibri" panose="020F0502020204030204" pitchFamily="34" charset="0"/>
              </a:rPr>
              <a:t>the key generator, the encryption algorithm, and the decryption algorithm.</a:t>
            </a:r>
          </a:p>
        </p:txBody>
      </p:sp>
    </p:spTree>
    <p:extLst>
      <p:ext uri="{BB962C8B-B14F-4D97-AF65-F5344CB8AC3E}">
        <p14:creationId xmlns:p14="http://schemas.microsoft.com/office/powerpoint/2010/main" val="1044859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EL-GAMAL</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a:xfrm>
            <a:off x="0" y="771550"/>
            <a:ext cx="9144000" cy="288032"/>
          </a:xfrm>
        </p:spPr>
        <p:txBody>
          <a:bodyPr/>
          <a:lstStyle/>
          <a:p>
            <a:r>
              <a:rPr lang="en-US" sz="1600" b="1" dirty="0">
                <a:latin typeface="Calibri" panose="020F0502020204030204" pitchFamily="34" charset="0"/>
                <a:cs typeface="Calibri" panose="020F0502020204030204" pitchFamily="34" charset="0"/>
              </a:rPr>
              <a:t>Decryption</a:t>
            </a:r>
          </a:p>
        </p:txBody>
      </p:sp>
      <p:sp>
        <p:nvSpPr>
          <p:cNvPr id="28" name="TextBox 27"/>
          <p:cNvSpPr txBox="1"/>
          <p:nvPr/>
        </p:nvSpPr>
        <p:spPr>
          <a:xfrm>
            <a:off x="611560" y="2769168"/>
            <a:ext cx="2980936" cy="830997"/>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Bob wants to send message (M)</a:t>
            </a:r>
          </a:p>
          <a:p>
            <a:r>
              <a:rPr lang="en-US" sz="1600" dirty="0">
                <a:solidFill>
                  <a:schemeClr val="bg1"/>
                </a:solidFill>
                <a:latin typeface="Calibri" panose="020F0502020204030204" pitchFamily="34" charset="0"/>
                <a:cs typeface="Calibri" panose="020F0502020204030204" pitchFamily="34" charset="0"/>
              </a:rPr>
              <a:t>Bob created random value of k</a:t>
            </a:r>
            <a:endParaRPr lang="ko-KR" altLang="en-US" sz="1600" dirty="0">
              <a:solidFill>
                <a:schemeClr val="bg1"/>
              </a:solidFill>
              <a:latin typeface="Calibri" panose="020F0502020204030204" pitchFamily="34" charset="0"/>
              <a:cs typeface="Calibri" panose="020F0502020204030204" pitchFamily="34" charset="0"/>
            </a:endParaRPr>
          </a:p>
          <a:p>
            <a:endParaRPr lang="ko-KR" altLang="en-US" sz="1600" dirty="0">
              <a:solidFill>
                <a:schemeClr val="bg1"/>
              </a:solidFill>
              <a:latin typeface="Calibri" panose="020F0502020204030204" pitchFamily="34" charset="0"/>
              <a:cs typeface="Calibri" panose="020F0502020204030204" pitchFamily="34" charset="0"/>
            </a:endParaRPr>
          </a:p>
        </p:txBody>
      </p:sp>
      <p:pic>
        <p:nvPicPr>
          <p:cNvPr id="4" name="תמונה 3"/>
          <p:cNvPicPr>
            <a:picLocks noChangeAspect="1"/>
          </p:cNvPicPr>
          <p:nvPr/>
        </p:nvPicPr>
        <p:blipFill>
          <a:blip r:embed="rId3"/>
          <a:stretch>
            <a:fillRect/>
          </a:stretch>
        </p:blipFill>
        <p:spPr>
          <a:xfrm>
            <a:off x="1713872" y="1561795"/>
            <a:ext cx="838200" cy="11715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תמונה 4"/>
          <p:cNvPicPr>
            <a:picLocks noChangeAspect="1"/>
          </p:cNvPicPr>
          <p:nvPr/>
        </p:nvPicPr>
        <p:blipFill>
          <a:blip r:embed="rId4"/>
          <a:stretch>
            <a:fillRect/>
          </a:stretch>
        </p:blipFill>
        <p:spPr>
          <a:xfrm>
            <a:off x="6522670" y="1638050"/>
            <a:ext cx="851184" cy="12173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0" name="TextBox 29"/>
          <p:cNvSpPr txBox="1"/>
          <p:nvPr/>
        </p:nvSpPr>
        <p:spPr>
          <a:xfrm>
            <a:off x="3405907" y="1350966"/>
            <a:ext cx="2540699"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Bob and Alice agree on an </a:t>
            </a:r>
          </a:p>
          <a:p>
            <a:r>
              <a:rPr lang="en-US" sz="1600" dirty="0">
                <a:solidFill>
                  <a:schemeClr val="bg1"/>
                </a:solidFill>
                <a:latin typeface="Calibri" panose="020F0502020204030204" pitchFamily="34" charset="0"/>
                <a:cs typeface="Calibri" panose="020F0502020204030204" pitchFamily="34" charset="0"/>
              </a:rPr>
              <a:t>elliptic curve-based point (P)</a:t>
            </a:r>
            <a:endParaRPr lang="ko-KR" altLang="en-US" sz="1600" dirty="0">
              <a:solidFill>
                <a:schemeClr val="bg1"/>
              </a:solidFill>
              <a:latin typeface="Calibri" panose="020F0502020204030204" pitchFamily="34" charset="0"/>
              <a:cs typeface="Calibri" panose="020F0502020204030204" pitchFamily="34" charset="0"/>
            </a:endParaRPr>
          </a:p>
        </p:txBody>
      </p:sp>
      <p:sp>
        <p:nvSpPr>
          <p:cNvPr id="32" name="TextBox 31"/>
          <p:cNvSpPr txBox="1"/>
          <p:nvPr/>
        </p:nvSpPr>
        <p:spPr>
          <a:xfrm>
            <a:off x="6375501" y="663036"/>
            <a:ext cx="1638417" cy="830997"/>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Alice creates: </a:t>
            </a:r>
          </a:p>
          <a:p>
            <a:r>
              <a:rPr lang="en-US" altLang="ko-KR" sz="1600" dirty="0">
                <a:solidFill>
                  <a:schemeClr val="bg1"/>
                </a:solidFill>
                <a:latin typeface="Calibri" panose="020F0502020204030204" pitchFamily="34" charset="0"/>
                <a:cs typeface="Calibri" panose="020F0502020204030204" pitchFamily="34" charset="0"/>
              </a:rPr>
              <a:t>a (Private key)</a:t>
            </a:r>
          </a:p>
          <a:p>
            <a:r>
              <a:rPr lang="en-US" altLang="ko-KR" sz="1600" dirty="0">
                <a:solidFill>
                  <a:schemeClr val="bg1"/>
                </a:solidFill>
                <a:latin typeface="Calibri" panose="020F0502020204030204" pitchFamily="34" charset="0"/>
                <a:cs typeface="Calibri" panose="020F0502020204030204" pitchFamily="34" charset="0"/>
              </a:rPr>
              <a:t>A = aP (Public key)</a:t>
            </a:r>
          </a:p>
        </p:txBody>
      </p:sp>
      <p:sp>
        <p:nvSpPr>
          <p:cNvPr id="34" name="TextBox 33"/>
          <p:cNvSpPr txBox="1"/>
          <p:nvPr/>
        </p:nvSpPr>
        <p:spPr>
          <a:xfrm>
            <a:off x="611560" y="3279924"/>
            <a:ext cx="985213" cy="584775"/>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K = kP</a:t>
            </a:r>
          </a:p>
          <a:p>
            <a:r>
              <a:rPr lang="en-US" altLang="ko-KR" sz="1600" dirty="0">
                <a:solidFill>
                  <a:schemeClr val="bg1"/>
                </a:solidFill>
                <a:latin typeface="Calibri" panose="020F0502020204030204" pitchFamily="34" charset="0"/>
                <a:cs typeface="Calibri" panose="020F0502020204030204" pitchFamily="34" charset="0"/>
              </a:rPr>
              <a:t>C = KA+M</a:t>
            </a:r>
          </a:p>
        </p:txBody>
      </p:sp>
      <p:sp>
        <p:nvSpPr>
          <p:cNvPr id="36" name="TextBox 35"/>
          <p:cNvSpPr txBox="1"/>
          <p:nvPr/>
        </p:nvSpPr>
        <p:spPr>
          <a:xfrm>
            <a:off x="4355976" y="2199555"/>
            <a:ext cx="647580" cy="33855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K, C</a:t>
            </a:r>
            <a:endParaRPr lang="en-US" altLang="ko-KR" sz="1600" dirty="0">
              <a:solidFill>
                <a:schemeClr val="bg1"/>
              </a:solidFill>
              <a:latin typeface="Calibri" panose="020F0502020204030204" pitchFamily="34" charset="0"/>
              <a:cs typeface="Calibri" panose="020F0502020204030204" pitchFamily="34" charset="0"/>
            </a:endParaRPr>
          </a:p>
        </p:txBody>
      </p:sp>
      <p:sp>
        <p:nvSpPr>
          <p:cNvPr id="38" name="TextBox 37"/>
          <p:cNvSpPr txBox="1"/>
          <p:nvPr/>
        </p:nvSpPr>
        <p:spPr>
          <a:xfrm>
            <a:off x="5792083" y="2881268"/>
            <a:ext cx="731382" cy="33855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S = aK</a:t>
            </a:r>
          </a:p>
        </p:txBody>
      </p:sp>
      <p:sp>
        <p:nvSpPr>
          <p:cNvPr id="40" name="TextBox 39"/>
          <p:cNvSpPr txBox="1"/>
          <p:nvPr/>
        </p:nvSpPr>
        <p:spPr>
          <a:xfrm>
            <a:off x="2295014" y="3859074"/>
            <a:ext cx="4630831" cy="369332"/>
          </a:xfrm>
          <a:prstGeom prst="rect">
            <a:avLst/>
          </a:prstGeom>
          <a:noFill/>
        </p:spPr>
        <p:txBody>
          <a:bodyPr wrap="square" rtlCol="0">
            <a:spAutoFit/>
          </a:bodyPr>
          <a:lstStyle/>
          <a:p>
            <a:r>
              <a:rPr lang="en-US" altLang="ko-KR" dirty="0">
                <a:solidFill>
                  <a:schemeClr val="bg1"/>
                </a:solidFill>
                <a:latin typeface="Calibri" panose="020F0502020204030204" pitchFamily="34" charset="0"/>
                <a:cs typeface="Calibri" panose="020F0502020204030204" pitchFamily="34" charset="0"/>
              </a:rPr>
              <a:t>Proof: M = C-S = KA + M - aK = KaP + M - aKP</a:t>
            </a:r>
          </a:p>
        </p:txBody>
      </p:sp>
      <p:sp>
        <p:nvSpPr>
          <p:cNvPr id="41" name="TextBox 40"/>
          <p:cNvSpPr txBox="1"/>
          <p:nvPr/>
        </p:nvSpPr>
        <p:spPr>
          <a:xfrm>
            <a:off x="5763433" y="3153699"/>
            <a:ext cx="1224136" cy="338554"/>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M = C-S</a:t>
            </a:r>
          </a:p>
        </p:txBody>
      </p:sp>
      <p:cxnSp>
        <p:nvCxnSpPr>
          <p:cNvPr id="22" name="מחבר חץ ישר 21"/>
          <p:cNvCxnSpPr/>
          <p:nvPr/>
        </p:nvCxnSpPr>
        <p:spPr>
          <a:xfrm flipH="1">
            <a:off x="3063330" y="1995686"/>
            <a:ext cx="30944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מחבר חץ ישר 47"/>
          <p:cNvCxnSpPr/>
          <p:nvPr/>
        </p:nvCxnSpPr>
        <p:spPr>
          <a:xfrm rot="10800000" flipH="1">
            <a:off x="3063330" y="2525457"/>
            <a:ext cx="30944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04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EL-GAMAL</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a:xfrm>
            <a:off x="0" y="771550"/>
            <a:ext cx="9144000" cy="288032"/>
          </a:xfrm>
        </p:spPr>
        <p:txBody>
          <a:bodyPr/>
          <a:lstStyle/>
          <a:p>
            <a:r>
              <a:rPr lang="en-US" altLang="ko-KR" sz="1600" b="1" dirty="0">
                <a:latin typeface="Calibri" panose="020F0502020204030204" pitchFamily="34" charset="0"/>
                <a:cs typeface="Calibri" panose="020F0502020204030204" pitchFamily="34" charset="0"/>
              </a:rPr>
              <a:t>Methods</a:t>
            </a:r>
            <a:endParaRPr lang="en-US" sz="1600" b="1" dirty="0">
              <a:latin typeface="Calibri" panose="020F0502020204030204" pitchFamily="34" charset="0"/>
              <a:cs typeface="Calibri" panose="020F0502020204030204" pitchFamily="34" charset="0"/>
            </a:endParaRPr>
          </a:p>
        </p:txBody>
      </p:sp>
      <p:sp>
        <p:nvSpPr>
          <p:cNvPr id="20" name="TextBox 19"/>
          <p:cNvSpPr txBox="1"/>
          <p:nvPr/>
        </p:nvSpPr>
        <p:spPr>
          <a:xfrm>
            <a:off x="395536" y="1222290"/>
            <a:ext cx="8496944" cy="1077218"/>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We can use El-Gamal with different methods for example:</a:t>
            </a:r>
          </a:p>
          <a:p>
            <a:r>
              <a:rPr lang="en-US" altLang="ko-KR" sz="1600" dirty="0">
                <a:solidFill>
                  <a:schemeClr val="bg1"/>
                </a:solidFill>
                <a:latin typeface="Calibri" panose="020F0502020204030204" pitchFamily="34" charset="0"/>
                <a:cs typeface="Calibri" panose="020F0502020204030204" pitchFamily="34" charset="0"/>
              </a:rPr>
              <a:t>with ECC, we take points on a defined curve - such as Curve 25519 - and then perform point </a:t>
            </a:r>
          </a:p>
          <a:p>
            <a:r>
              <a:rPr lang="en-US" altLang="ko-KR" sz="1600" dirty="0">
                <a:solidFill>
                  <a:schemeClr val="bg1"/>
                </a:solidFill>
                <a:latin typeface="Calibri" panose="020F0502020204030204" pitchFamily="34" charset="0"/>
                <a:cs typeface="Calibri" panose="020F0502020204030204" pitchFamily="34" charset="0"/>
              </a:rPr>
              <a:t>addition and subtraction. </a:t>
            </a:r>
          </a:p>
          <a:p>
            <a:r>
              <a:rPr lang="en-US" altLang="ko-KR" sz="1600" dirty="0">
                <a:solidFill>
                  <a:schemeClr val="bg1"/>
                </a:solidFill>
                <a:latin typeface="Calibri" panose="020F0502020204030204" pitchFamily="34" charset="0"/>
                <a:cs typeface="Calibri" panose="020F0502020204030204" pitchFamily="34" charset="0"/>
              </a:rPr>
              <a:t>So how can we convert the ElGamal method into ECC?</a:t>
            </a:r>
            <a:endParaRPr lang="ko-KR" altLang="en-US" sz="1600" dirty="0">
              <a:solidFill>
                <a:schemeClr val="bg1"/>
              </a:solidFill>
              <a:latin typeface="Calibri" panose="020F0502020204030204" pitchFamily="34" charset="0"/>
              <a:cs typeface="Calibri" panose="020F0502020204030204" pitchFamily="34" charset="0"/>
            </a:endParaRPr>
          </a:p>
        </p:txBody>
      </p:sp>
      <p:sp>
        <p:nvSpPr>
          <p:cNvPr id="27" name="TextBox 26"/>
          <p:cNvSpPr txBox="1"/>
          <p:nvPr/>
        </p:nvSpPr>
        <p:spPr>
          <a:xfrm>
            <a:off x="1743009" y="2571750"/>
            <a:ext cx="6717423" cy="584775"/>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First, Alice first creates a private key (a) - and which is a random scalar value - and a public key (aP) - and which is a point on the elliptic curve.</a:t>
            </a:r>
            <a:endParaRPr lang="ko-KR" altLang="en-US" sz="1600" dirty="0">
              <a:solidFill>
                <a:schemeClr val="bg1"/>
              </a:solidFill>
              <a:latin typeface="Calibri" panose="020F0502020204030204" pitchFamily="34" charset="0"/>
              <a:cs typeface="Calibri" panose="020F0502020204030204" pitchFamily="34" charset="0"/>
            </a:endParaRPr>
          </a:p>
        </p:txBody>
      </p:sp>
      <p:sp>
        <p:nvSpPr>
          <p:cNvPr id="28" name="TextBox 27"/>
          <p:cNvSpPr txBox="1"/>
          <p:nvPr/>
        </p:nvSpPr>
        <p:spPr>
          <a:xfrm>
            <a:off x="1761247" y="3272085"/>
            <a:ext cx="4138530" cy="338554"/>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P is the base point on a curve.</a:t>
            </a:r>
            <a:endParaRPr lang="ko-KR" altLang="en-US" sz="1600" dirty="0">
              <a:solidFill>
                <a:schemeClr val="bg1"/>
              </a:solidFill>
              <a:latin typeface="Calibri" panose="020F0502020204030204" pitchFamily="34" charset="0"/>
              <a:cs typeface="Calibri" panose="020F0502020204030204" pitchFamily="34" charset="0"/>
            </a:endParaRPr>
          </a:p>
        </p:txBody>
      </p:sp>
      <p:sp>
        <p:nvSpPr>
          <p:cNvPr id="30" name="TextBox 29"/>
          <p:cNvSpPr txBox="1"/>
          <p:nvPr/>
        </p:nvSpPr>
        <p:spPr>
          <a:xfrm>
            <a:off x="1743009" y="3843714"/>
            <a:ext cx="4138530" cy="338554"/>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Alice’s public key will then be: </a:t>
            </a:r>
            <a:r>
              <a:rPr lang="en-US" sz="1600" dirty="0">
                <a:solidFill>
                  <a:schemeClr val="bg1"/>
                </a:solidFill>
                <a:latin typeface="Calibri" panose="020F0502020204030204" pitchFamily="34" charset="0"/>
                <a:cs typeface="Calibri" panose="020F0502020204030204" pitchFamily="34" charset="0"/>
              </a:rPr>
              <a:t>A=aP</a:t>
            </a:r>
            <a:endParaRPr lang="ko-KR" altLang="en-US" sz="1600" dirty="0">
              <a:solidFill>
                <a:schemeClr val="bg1"/>
              </a:solidFill>
              <a:latin typeface="Calibri" panose="020F0502020204030204" pitchFamily="34" charset="0"/>
              <a:cs typeface="Calibri" panose="020F0502020204030204" pitchFamily="34" charset="0"/>
            </a:endParaRPr>
          </a:p>
        </p:txBody>
      </p:sp>
      <p:sp>
        <p:nvSpPr>
          <p:cNvPr id="34" name="Oval 30"/>
          <p:cNvSpPr/>
          <p:nvPr/>
        </p:nvSpPr>
        <p:spPr>
          <a:xfrm>
            <a:off x="1147249" y="3814578"/>
            <a:ext cx="485364" cy="485364"/>
          </a:xfrm>
          <a:prstGeom prst="ellipse">
            <a:avLst/>
          </a:prstGeom>
          <a:gradFill>
            <a:gsLst>
              <a:gs pos="0">
                <a:schemeClr val="accent2">
                  <a:lumMod val="70000"/>
                </a:schemeClr>
              </a:gs>
              <a:gs pos="100000">
                <a:schemeClr val="accent2">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1"/>
          <p:cNvSpPr/>
          <p:nvPr/>
        </p:nvSpPr>
        <p:spPr>
          <a:xfrm>
            <a:off x="1147249" y="2518434"/>
            <a:ext cx="485364" cy="485364"/>
          </a:xfrm>
          <a:prstGeom prst="ellipse">
            <a:avLst/>
          </a:prstGeom>
          <a:gradFill>
            <a:gsLst>
              <a:gs pos="0">
                <a:schemeClr val="accent2">
                  <a:lumMod val="50000"/>
                </a:schemeClr>
              </a:gs>
              <a:gs pos="100000">
                <a:schemeClr val="accent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32"/>
          <p:cNvSpPr/>
          <p:nvPr/>
        </p:nvSpPr>
        <p:spPr>
          <a:xfrm>
            <a:off x="1147249" y="3166506"/>
            <a:ext cx="485364" cy="485364"/>
          </a:xfrm>
          <a:prstGeom prst="ellipse">
            <a:avLst/>
          </a:prstGeom>
          <a:gradFill>
            <a:gsLst>
              <a:gs pos="0">
                <a:schemeClr val="accent2">
                  <a:lumMod val="60000"/>
                </a:schemeClr>
              </a:gs>
              <a:gs pos="100000">
                <a:schemeClr val="accent2">
                  <a:lumMod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115624" y="2562458"/>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01</a:t>
            </a:r>
            <a:endParaRPr lang="ko-KR" altLang="en-US" b="1" dirty="0">
              <a:solidFill>
                <a:schemeClr val="bg1"/>
              </a:solidFill>
              <a:cs typeface="Arial" pitchFamily="34" charset="0"/>
            </a:endParaRPr>
          </a:p>
        </p:txBody>
      </p:sp>
      <p:sp>
        <p:nvSpPr>
          <p:cNvPr id="39" name="TextBox 38"/>
          <p:cNvSpPr txBox="1"/>
          <p:nvPr/>
        </p:nvSpPr>
        <p:spPr>
          <a:xfrm>
            <a:off x="1115620" y="3224522"/>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02</a:t>
            </a:r>
            <a:endParaRPr lang="ko-KR" altLang="en-US" b="1" dirty="0">
              <a:solidFill>
                <a:schemeClr val="bg1"/>
              </a:solidFill>
              <a:cs typeface="Arial" pitchFamily="34" charset="0"/>
            </a:endParaRPr>
          </a:p>
        </p:txBody>
      </p:sp>
      <p:sp>
        <p:nvSpPr>
          <p:cNvPr id="44" name="TextBox 43"/>
          <p:cNvSpPr txBox="1"/>
          <p:nvPr/>
        </p:nvSpPr>
        <p:spPr>
          <a:xfrm>
            <a:off x="1115616" y="3872594"/>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03</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3710413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EL-GAMAL</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a:xfrm>
            <a:off x="0" y="771550"/>
            <a:ext cx="9144000" cy="288032"/>
          </a:xfrm>
        </p:spPr>
        <p:txBody>
          <a:bodyPr/>
          <a:lstStyle/>
          <a:p>
            <a:r>
              <a:rPr lang="en-US" altLang="ko-KR" sz="1600" b="1" dirty="0">
                <a:latin typeface="Calibri" panose="020F0502020204030204" pitchFamily="34" charset="0"/>
                <a:cs typeface="Calibri" panose="020F0502020204030204" pitchFamily="34" charset="0"/>
              </a:rPr>
              <a:t>Methods</a:t>
            </a:r>
            <a:endParaRPr lang="en-US" sz="1600" b="1" dirty="0">
              <a:latin typeface="Calibri" panose="020F0502020204030204" pitchFamily="34" charset="0"/>
              <a:cs typeface="Calibri" panose="020F0502020204030204" pitchFamily="34" charset="0"/>
            </a:endParaRPr>
          </a:p>
        </p:txBody>
      </p:sp>
      <p:sp>
        <p:nvSpPr>
          <p:cNvPr id="20" name="TextBox 19"/>
          <p:cNvSpPr txBox="1"/>
          <p:nvPr/>
        </p:nvSpPr>
        <p:spPr>
          <a:xfrm>
            <a:off x="971588" y="1151513"/>
            <a:ext cx="7200800" cy="830997"/>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If Bob wants to send Alice an encrypted message (M), he creates a random value (k) </a:t>
            </a:r>
          </a:p>
          <a:p>
            <a:r>
              <a:rPr lang="en-US" altLang="ko-KR" sz="1600" dirty="0">
                <a:solidFill>
                  <a:schemeClr val="bg1"/>
                </a:solidFill>
                <a:latin typeface="Calibri" panose="020F0502020204030204" pitchFamily="34" charset="0"/>
                <a:cs typeface="Calibri" panose="020F0502020204030204" pitchFamily="34" charset="0"/>
              </a:rPr>
              <a:t>and uses her public key (A) to produce a cipher message of: </a:t>
            </a:r>
            <a:r>
              <a:rPr lang="en-US" altLang="ko-KR" sz="1600" b="1" dirty="0">
                <a:solidFill>
                  <a:schemeClr val="bg1"/>
                </a:solidFill>
                <a:latin typeface="Calibri" panose="020F0502020204030204" pitchFamily="34" charset="0"/>
                <a:cs typeface="Calibri" panose="020F0502020204030204" pitchFamily="34" charset="0"/>
              </a:rPr>
              <a:t>K= kP</a:t>
            </a:r>
          </a:p>
          <a:p>
            <a:endParaRPr lang="en-US" altLang="ko-KR" sz="1600" dirty="0">
              <a:solidFill>
                <a:schemeClr val="bg1"/>
              </a:solidFill>
              <a:latin typeface="Calibri" panose="020F0502020204030204" pitchFamily="34" charset="0"/>
              <a:cs typeface="Calibri" panose="020F0502020204030204" pitchFamily="34" charset="0"/>
            </a:endParaRPr>
          </a:p>
        </p:txBody>
      </p:sp>
      <p:sp>
        <p:nvSpPr>
          <p:cNvPr id="28" name="TextBox 27"/>
          <p:cNvSpPr txBox="1"/>
          <p:nvPr/>
        </p:nvSpPr>
        <p:spPr>
          <a:xfrm>
            <a:off x="989558" y="1863810"/>
            <a:ext cx="4138530" cy="338554"/>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And then the next with: </a:t>
            </a:r>
            <a:r>
              <a:rPr lang="en-US" altLang="ko-KR" sz="1600" b="1" dirty="0">
                <a:solidFill>
                  <a:schemeClr val="bg1"/>
                </a:solidFill>
                <a:latin typeface="Calibri" panose="020F0502020204030204" pitchFamily="34" charset="0"/>
                <a:cs typeface="Calibri" panose="020F0502020204030204" pitchFamily="34" charset="0"/>
              </a:rPr>
              <a:t>C= kA+M</a:t>
            </a:r>
          </a:p>
        </p:txBody>
      </p:sp>
      <p:sp>
        <p:nvSpPr>
          <p:cNvPr id="14" name="TextBox 13"/>
          <p:cNvSpPr txBox="1"/>
          <p:nvPr/>
        </p:nvSpPr>
        <p:spPr>
          <a:xfrm>
            <a:off x="880900" y="3723878"/>
            <a:ext cx="7398911" cy="830997"/>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As C and S will be points on the elliptic curve, this will be done with a point subtraction operation. </a:t>
            </a:r>
          </a:p>
          <a:p>
            <a:r>
              <a:rPr lang="en-US" altLang="ko-KR" sz="1600" dirty="0">
                <a:solidFill>
                  <a:schemeClr val="bg1"/>
                </a:solidFill>
                <a:latin typeface="Calibri" panose="020F0502020204030204" pitchFamily="34" charset="0"/>
                <a:cs typeface="Calibri" panose="020F0502020204030204" pitchFamily="34" charset="0"/>
              </a:rPr>
              <a:t>Overall this will recover the original message as: </a:t>
            </a:r>
            <a:r>
              <a:rPr lang="en-US" altLang="ko-KR" sz="1600" b="1" dirty="0">
                <a:solidFill>
                  <a:schemeClr val="bg1"/>
                </a:solidFill>
                <a:latin typeface="Calibri" panose="020F0502020204030204" pitchFamily="34" charset="0"/>
                <a:cs typeface="Calibri" panose="020F0502020204030204" pitchFamily="34" charset="0"/>
              </a:rPr>
              <a:t>C−S= kA+M−aK= kaP+M−akP = M</a:t>
            </a:r>
            <a:endParaRPr lang="ko-KR" altLang="en-US" sz="1600" b="1" dirty="0">
              <a:solidFill>
                <a:schemeClr val="bg1"/>
              </a:solidFill>
              <a:latin typeface="Calibri" panose="020F0502020204030204" pitchFamily="34" charset="0"/>
              <a:cs typeface="Calibri" panose="020F0502020204030204" pitchFamily="34" charset="0"/>
            </a:endParaRPr>
          </a:p>
        </p:txBody>
      </p:sp>
      <p:sp>
        <p:nvSpPr>
          <p:cNvPr id="15" name="Oval 30"/>
          <p:cNvSpPr/>
          <p:nvPr/>
        </p:nvSpPr>
        <p:spPr>
          <a:xfrm>
            <a:off x="395540" y="2427734"/>
            <a:ext cx="485364" cy="485364"/>
          </a:xfrm>
          <a:prstGeom prst="ellipse">
            <a:avLst/>
          </a:prstGeom>
          <a:gradFill>
            <a:gsLst>
              <a:gs pos="0">
                <a:schemeClr val="accent2">
                  <a:lumMod val="70000"/>
                </a:schemeClr>
              </a:gs>
              <a:gs pos="100000">
                <a:schemeClr val="accent2">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31"/>
          <p:cNvSpPr/>
          <p:nvPr/>
        </p:nvSpPr>
        <p:spPr>
          <a:xfrm>
            <a:off x="395540" y="1131590"/>
            <a:ext cx="485364" cy="485364"/>
          </a:xfrm>
          <a:prstGeom prst="ellipse">
            <a:avLst/>
          </a:prstGeom>
          <a:gradFill>
            <a:gsLst>
              <a:gs pos="0">
                <a:schemeClr val="accent2">
                  <a:lumMod val="50000"/>
                </a:schemeClr>
              </a:gs>
              <a:gs pos="100000">
                <a:schemeClr val="accent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32"/>
          <p:cNvSpPr/>
          <p:nvPr/>
        </p:nvSpPr>
        <p:spPr>
          <a:xfrm>
            <a:off x="395540" y="1779662"/>
            <a:ext cx="485364" cy="485364"/>
          </a:xfrm>
          <a:prstGeom prst="ellipse">
            <a:avLst/>
          </a:prstGeom>
          <a:gradFill>
            <a:gsLst>
              <a:gs pos="0">
                <a:schemeClr val="accent2">
                  <a:lumMod val="60000"/>
                </a:schemeClr>
              </a:gs>
              <a:gs pos="100000">
                <a:schemeClr val="accent2">
                  <a:lumMod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34"/>
          <p:cNvSpPr/>
          <p:nvPr/>
        </p:nvSpPr>
        <p:spPr>
          <a:xfrm>
            <a:off x="395540" y="3723878"/>
            <a:ext cx="485364" cy="485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38"/>
          <p:cNvSpPr/>
          <p:nvPr/>
        </p:nvSpPr>
        <p:spPr>
          <a:xfrm>
            <a:off x="395536" y="3075806"/>
            <a:ext cx="485364" cy="485364"/>
          </a:xfrm>
          <a:prstGeom prst="ellipse">
            <a:avLst/>
          </a:pr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971588" y="2403190"/>
            <a:ext cx="6007446" cy="584775"/>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And where M is matched to a point on the elliptic curve. </a:t>
            </a:r>
          </a:p>
          <a:p>
            <a:r>
              <a:rPr lang="en-US" altLang="ko-KR" sz="1600" dirty="0">
                <a:solidFill>
                  <a:schemeClr val="bg1"/>
                </a:solidFill>
                <a:latin typeface="Calibri" panose="020F0502020204030204" pitchFamily="34" charset="0"/>
                <a:cs typeface="Calibri" panose="020F0502020204030204" pitchFamily="34" charset="0"/>
              </a:rPr>
              <a:t>Now Alice receives (K) and (C), and computes:  </a:t>
            </a:r>
            <a:r>
              <a:rPr lang="en-US" altLang="ko-KR" sz="1600" b="1" dirty="0">
                <a:solidFill>
                  <a:schemeClr val="bg1"/>
                </a:solidFill>
                <a:latin typeface="Calibri" panose="020F0502020204030204" pitchFamily="34" charset="0"/>
                <a:cs typeface="Calibri" panose="020F0502020204030204" pitchFamily="34" charset="0"/>
              </a:rPr>
              <a:t>S= aK</a:t>
            </a:r>
          </a:p>
        </p:txBody>
      </p:sp>
      <p:sp>
        <p:nvSpPr>
          <p:cNvPr id="29" name="TextBox 28"/>
          <p:cNvSpPr txBox="1"/>
          <p:nvPr/>
        </p:nvSpPr>
        <p:spPr>
          <a:xfrm>
            <a:off x="959980" y="3148800"/>
            <a:ext cx="4138530" cy="338554"/>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And then computes the message with: </a:t>
            </a:r>
            <a:r>
              <a:rPr lang="en-US" altLang="ko-KR" sz="1600" b="1" dirty="0">
                <a:solidFill>
                  <a:schemeClr val="bg1"/>
                </a:solidFill>
                <a:latin typeface="Calibri" panose="020F0502020204030204" pitchFamily="34" charset="0"/>
                <a:cs typeface="Calibri" panose="020F0502020204030204" pitchFamily="34" charset="0"/>
              </a:rPr>
              <a:t>M= C−S</a:t>
            </a:r>
          </a:p>
        </p:txBody>
      </p:sp>
    </p:spTree>
    <p:extLst>
      <p:ext uri="{BB962C8B-B14F-4D97-AF65-F5344CB8AC3E}">
        <p14:creationId xmlns:p14="http://schemas.microsoft.com/office/powerpoint/2010/main" val="1584034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919522"/>
            <a:ext cx="9144000" cy="576064"/>
          </a:xfrm>
        </p:spPr>
        <p:txBody>
          <a:bodyPr anchor="ctr">
            <a:normAutofit/>
          </a:bodyPr>
          <a:lstStyle/>
          <a:p>
            <a:pPr>
              <a:lnSpc>
                <a:spcPct val="90000"/>
              </a:lnSpc>
            </a:pPr>
            <a:r>
              <a:rPr lang="en-US" altLang="ko-KR" sz="3300" b="1" dirty="0">
                <a:solidFill>
                  <a:srgbClr val="D69E00"/>
                </a:solidFill>
                <a:latin typeface="Calibri" panose="020F0502020204030204" pitchFamily="34" charset="0"/>
                <a:cs typeface="Calibri" panose="020F0502020204030204" pitchFamily="34" charset="0"/>
              </a:rPr>
              <a:t>ECC</a:t>
            </a:r>
            <a:endParaRPr lang="ko-KR" altLang="en-US" sz="3300" b="1" dirty="0">
              <a:solidFill>
                <a:srgbClr val="D69E00"/>
              </a:solidFill>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F545E21D-58CD-4A09-ACCF-A5697BEA5BBD}"/>
              </a:ext>
            </a:extLst>
          </p:cNvPr>
          <p:cNvSpPr>
            <a:spLocks noGrp="1"/>
          </p:cNvSpPr>
          <p:nvPr>
            <p:ph type="body" sz="quarter" idx="11"/>
          </p:nvPr>
        </p:nvSpPr>
        <p:spPr>
          <a:xfrm>
            <a:off x="0" y="3501681"/>
            <a:ext cx="9144000" cy="288032"/>
          </a:xfrm>
        </p:spPr>
        <p:txBody>
          <a:bodyPr/>
          <a:lstStyle/>
          <a:p>
            <a:r>
              <a:rPr lang="en-US" b="1" dirty="0">
                <a:solidFill>
                  <a:srgbClr val="D69E00"/>
                </a:solidFill>
                <a:latin typeface="Calibri" panose="020F0502020204030204" pitchFamily="34" charset="0"/>
                <a:cs typeface="Calibri" panose="020F0502020204030204" pitchFamily="34" charset="0"/>
              </a:rPr>
              <a:t>Elliptic Curve Cryptography</a:t>
            </a:r>
          </a:p>
        </p:txBody>
      </p:sp>
      <p:pic>
        <p:nvPicPr>
          <p:cNvPr id="6" name="Picture Placeholder 9">
            <a:extLst>
              <a:ext uri="{FF2B5EF4-FFF2-40B4-BE49-F238E27FC236}">
                <a16:creationId xmlns:a16="http://schemas.microsoft.com/office/drawing/2014/main" id="{D93787AA-7138-49EC-8316-03790831B733}"/>
              </a:ext>
            </a:extLst>
          </p:cNvPr>
          <p:cNvPicPr>
            <a:picLocks noChangeAspect="1"/>
          </p:cNvPicPr>
          <p:nvPr/>
        </p:nvPicPr>
        <p:blipFill>
          <a:blip r:embed="rId2">
            <a:extLst>
              <a:ext uri="{28A0092B-C50C-407E-A947-70E740481C1C}">
                <a14:useLocalDpi xmlns:a14="http://schemas.microsoft.com/office/drawing/2010/main" val="0"/>
              </a:ext>
            </a:extLst>
          </a:blip>
          <a:srcRect l="36" r="36"/>
          <a:stretch>
            <a:fillRect/>
          </a:stretch>
        </p:blipFill>
        <p:spPr>
          <a:xfrm>
            <a:off x="3908261" y="1175120"/>
            <a:ext cx="1327477" cy="1418420"/>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5962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7504" y="153958"/>
            <a:ext cx="8856984" cy="576064"/>
          </a:xfrm>
        </p:spPr>
        <p:txBody>
          <a:bodyPr/>
          <a:lstStyle/>
          <a:p>
            <a:pPr algn="ctr"/>
            <a:r>
              <a:rPr lang="en-US" altLang="ko-KR" b="1" dirty="0">
                <a:solidFill>
                  <a:srgbClr val="D69E00"/>
                </a:solidFill>
                <a:latin typeface="Calibri" panose="020F0502020204030204" pitchFamily="34" charset="0"/>
                <a:cs typeface="Calibri" panose="020F0502020204030204" pitchFamily="34" charset="0"/>
              </a:rPr>
              <a:t>Description of the algorithm</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Box 2"/>
          <p:cNvSpPr txBox="1"/>
          <p:nvPr/>
        </p:nvSpPr>
        <p:spPr>
          <a:xfrm>
            <a:off x="539552" y="1197160"/>
            <a:ext cx="1816230" cy="369332"/>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altLang="ko-KR" b="1" dirty="0">
                <a:solidFill>
                  <a:srgbClr val="444342"/>
                </a:solidFill>
                <a:latin typeface="Calibri" panose="020F0502020204030204" pitchFamily="34" charset="0"/>
                <a:cs typeface="Calibri" panose="020F0502020204030204" pitchFamily="34" charset="0"/>
              </a:rPr>
              <a:t>Overview</a:t>
            </a:r>
            <a:endParaRPr lang="ko-KR" altLang="en-US" b="1" dirty="0">
              <a:solidFill>
                <a:srgbClr val="444342"/>
              </a:solidFill>
              <a:latin typeface="Calibri" panose="020F0502020204030204" pitchFamily="34" charset="0"/>
              <a:cs typeface="Calibri" panose="020F0502020204030204" pitchFamily="34" charset="0"/>
            </a:endParaRPr>
          </a:p>
        </p:txBody>
      </p:sp>
      <p:sp>
        <p:nvSpPr>
          <p:cNvPr id="4" name="Rectangle 3"/>
          <p:cNvSpPr/>
          <p:nvPr/>
        </p:nvSpPr>
        <p:spPr>
          <a:xfrm>
            <a:off x="1429667" y="1535714"/>
            <a:ext cx="36000" cy="36077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2411760" y="1212254"/>
            <a:ext cx="6516216" cy="230832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Elliptic Curve (EC) systems as applied to cryptography were first proposed in 1985 independently </a:t>
            </a:r>
          </a:p>
          <a:p>
            <a:r>
              <a:rPr lang="en-US" sz="1600" dirty="0">
                <a:solidFill>
                  <a:schemeClr val="bg1"/>
                </a:solidFill>
                <a:latin typeface="Calibri" panose="020F0502020204030204" pitchFamily="34" charset="0"/>
                <a:cs typeface="Calibri" panose="020F0502020204030204" pitchFamily="34" charset="0"/>
              </a:rPr>
              <a:t>by Neal Koblitz and Victor Miller.</a:t>
            </a:r>
          </a:p>
          <a:p>
            <a:endParaRPr lang="en-US" altLang="ko-KR"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The resources available to crack encrypted keys continues to expand, </a:t>
            </a:r>
          </a:p>
          <a:p>
            <a:r>
              <a:rPr lang="en-US" sz="1600" dirty="0">
                <a:solidFill>
                  <a:schemeClr val="bg1"/>
                </a:solidFill>
                <a:latin typeface="Calibri" panose="020F0502020204030204" pitchFamily="34" charset="0"/>
                <a:cs typeface="Calibri" panose="020F0502020204030204" pitchFamily="34" charset="0"/>
              </a:rPr>
              <a:t>meaning the size of encrypted keys must continue to grow in order to </a:t>
            </a:r>
          </a:p>
          <a:p>
            <a:r>
              <a:rPr lang="en-US" sz="1600" dirty="0">
                <a:solidFill>
                  <a:schemeClr val="bg1"/>
                </a:solidFill>
                <a:latin typeface="Calibri" panose="020F0502020204030204" pitchFamily="34" charset="0"/>
                <a:cs typeface="Calibri" panose="020F0502020204030204" pitchFamily="34" charset="0"/>
              </a:rPr>
              <a:t>reman secure hence ECC has been slowly gaining in popularity over the past few years due to its ability to provide the same level of security as RSA </a:t>
            </a:r>
          </a:p>
          <a:p>
            <a:r>
              <a:rPr lang="en-US" sz="1600" dirty="0">
                <a:solidFill>
                  <a:schemeClr val="bg1"/>
                </a:solidFill>
                <a:latin typeface="Calibri" panose="020F0502020204030204" pitchFamily="34" charset="0"/>
                <a:cs typeface="Calibri" panose="020F0502020204030204" pitchFamily="34" charset="0"/>
              </a:rPr>
              <a:t>with a much smaller key size. </a:t>
            </a:r>
          </a:p>
        </p:txBody>
      </p:sp>
    </p:spTree>
    <p:extLst>
      <p:ext uri="{BB962C8B-B14F-4D97-AF65-F5344CB8AC3E}">
        <p14:creationId xmlns:p14="http://schemas.microsoft.com/office/powerpoint/2010/main" val="524695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Elliptic Curves</a:t>
            </a:r>
            <a:endParaRPr lang="ko-KR" altLang="en-US" b="1" dirty="0">
              <a:solidFill>
                <a:srgbClr val="D69E00"/>
              </a:solidFill>
              <a:latin typeface="Calibri" panose="020F0502020204030204" pitchFamily="34" charset="0"/>
              <a:cs typeface="Calibri" panose="020F0502020204030204" pitchFamily="34" charset="0"/>
            </a:endParaRPr>
          </a:p>
        </p:txBody>
      </p:sp>
      <p:graphicFrame>
        <p:nvGraphicFramePr>
          <p:cNvPr id="6" name="טבלה 5"/>
          <p:cNvGraphicFramePr>
            <a:graphicFrameLocks noGrp="1"/>
          </p:cNvGraphicFramePr>
          <p:nvPr>
            <p:extLst>
              <p:ext uri="{D42A27DB-BD31-4B8C-83A1-F6EECF244321}">
                <p14:modId xmlns:p14="http://schemas.microsoft.com/office/powerpoint/2010/main" val="1976179920"/>
              </p:ext>
            </p:extLst>
          </p:nvPr>
        </p:nvGraphicFramePr>
        <p:xfrm>
          <a:off x="1331640" y="1275606"/>
          <a:ext cx="6096000" cy="2865120"/>
        </p:xfrm>
        <a:graphic>
          <a:graphicData uri="http://schemas.openxmlformats.org/drawingml/2006/table">
            <a:tbl>
              <a:tblPr rtl="1" firstRow="1" bandRow="1">
                <a:tableStyleId>{9D7B26C5-4107-4FEC-AEDC-1716B250A1EF}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27072">
                <a:tc>
                  <a:txBody>
                    <a:bodyPr/>
                    <a:lstStyle/>
                    <a:p>
                      <a:pPr algn="ctr" rtl="1"/>
                      <a:r>
                        <a:rPr lang="en-US" dirty="0">
                          <a:solidFill>
                            <a:schemeClr val="bg1"/>
                          </a:solidFill>
                          <a:latin typeface="Calibri" panose="020F0502020204030204" pitchFamily="34" charset="0"/>
                          <a:cs typeface="Calibri" panose="020F0502020204030204" pitchFamily="34" charset="0"/>
                        </a:rPr>
                        <a:t>RSA /DSA </a:t>
                      </a:r>
                    </a:p>
                    <a:p>
                      <a:pPr algn="ctr" rtl="1"/>
                      <a:r>
                        <a:rPr lang="en-US" dirty="0">
                          <a:solidFill>
                            <a:schemeClr val="bg1"/>
                          </a:solidFill>
                          <a:latin typeface="Calibri" panose="020F0502020204030204" pitchFamily="34" charset="0"/>
                          <a:cs typeface="Calibri" panose="020F0502020204030204" pitchFamily="34" charset="0"/>
                        </a:rPr>
                        <a:t>(modulus</a:t>
                      </a:r>
                      <a:r>
                        <a:rPr lang="en-US" baseline="0" dirty="0">
                          <a:solidFill>
                            <a:schemeClr val="bg1"/>
                          </a:solidFill>
                          <a:latin typeface="Calibri" panose="020F0502020204030204" pitchFamily="34" charset="0"/>
                          <a:cs typeface="Calibri" panose="020F0502020204030204" pitchFamily="34" charset="0"/>
                        </a:rPr>
                        <a:t> size in bits)</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1"/>
                      <a:r>
                        <a:rPr lang="en-US" dirty="0">
                          <a:solidFill>
                            <a:schemeClr val="bg1"/>
                          </a:solidFill>
                          <a:latin typeface="Calibri" panose="020F0502020204030204" pitchFamily="34" charset="0"/>
                          <a:cs typeface="Calibri" panose="020F0502020204030204" pitchFamily="34" charset="0"/>
                        </a:rPr>
                        <a:t>ECC</a:t>
                      </a:r>
                      <a:r>
                        <a:rPr lang="en-US" baseline="0" dirty="0">
                          <a:solidFill>
                            <a:schemeClr val="bg1"/>
                          </a:solidFill>
                          <a:latin typeface="Calibri" panose="020F0502020204030204" pitchFamily="34" charset="0"/>
                          <a:cs typeface="Calibri" panose="020F0502020204030204" pitchFamily="34" charset="0"/>
                        </a:rPr>
                        <a:t> – Based Scheme</a:t>
                      </a:r>
                    </a:p>
                    <a:p>
                      <a:pPr algn="ctr" rtl="1"/>
                      <a:r>
                        <a:rPr lang="en-US" baseline="0" dirty="0">
                          <a:solidFill>
                            <a:schemeClr val="bg1"/>
                          </a:solidFill>
                          <a:latin typeface="Calibri" panose="020F0502020204030204" pitchFamily="34" charset="0"/>
                          <a:cs typeface="Calibri" panose="020F0502020204030204" pitchFamily="34" charset="0"/>
                        </a:rPr>
                        <a:t>(size of n in bits)</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rtl="1"/>
                      <a:r>
                        <a:rPr lang="en-US" dirty="0">
                          <a:solidFill>
                            <a:schemeClr val="bg1"/>
                          </a:solidFill>
                        </a:rPr>
                        <a:t>512</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1"/>
                      <a:r>
                        <a:rPr lang="en-US" dirty="0">
                          <a:solidFill>
                            <a:schemeClr val="bg1"/>
                          </a:solidFill>
                          <a:latin typeface="Calibri" panose="020F0502020204030204" pitchFamily="34" charset="0"/>
                          <a:cs typeface="Calibri" panose="020F0502020204030204" pitchFamily="34" charset="0"/>
                        </a:rPr>
                        <a:t>112</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rtl="1"/>
                      <a:r>
                        <a:rPr lang="en-US" dirty="0">
                          <a:solidFill>
                            <a:schemeClr val="bg1"/>
                          </a:solidFill>
                        </a:rPr>
                        <a:t>1024</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1"/>
                      <a:r>
                        <a:rPr lang="en-US" dirty="0">
                          <a:solidFill>
                            <a:schemeClr val="bg1"/>
                          </a:solidFill>
                          <a:latin typeface="Calibri" panose="020F0502020204030204" pitchFamily="34" charset="0"/>
                          <a:cs typeface="Calibri" panose="020F0502020204030204" pitchFamily="34" charset="0"/>
                        </a:rPr>
                        <a:t>160</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rtl="1"/>
                      <a:r>
                        <a:rPr lang="en-US" dirty="0">
                          <a:solidFill>
                            <a:schemeClr val="bg1"/>
                          </a:solidFill>
                        </a:rPr>
                        <a:t>248</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1"/>
                      <a:r>
                        <a:rPr lang="en-US" dirty="0">
                          <a:solidFill>
                            <a:schemeClr val="bg1"/>
                          </a:solidFill>
                          <a:latin typeface="Calibri" panose="020F0502020204030204" pitchFamily="34" charset="0"/>
                          <a:cs typeface="Calibri" panose="020F0502020204030204" pitchFamily="34" charset="0"/>
                        </a:rPr>
                        <a:t>224</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rtl="1"/>
                      <a:r>
                        <a:rPr lang="en-US" dirty="0">
                          <a:solidFill>
                            <a:schemeClr val="bg1"/>
                          </a:solidFill>
                        </a:rPr>
                        <a:t>3072</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1"/>
                      <a:r>
                        <a:rPr lang="en-US" dirty="0">
                          <a:solidFill>
                            <a:schemeClr val="bg1"/>
                          </a:solidFill>
                          <a:latin typeface="Calibri" panose="020F0502020204030204" pitchFamily="34" charset="0"/>
                          <a:cs typeface="Calibri" panose="020F0502020204030204" pitchFamily="34" charset="0"/>
                        </a:rPr>
                        <a:t>256</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rtl="1"/>
                      <a:r>
                        <a:rPr lang="en-US" dirty="0">
                          <a:solidFill>
                            <a:schemeClr val="bg1"/>
                          </a:solidFill>
                        </a:rPr>
                        <a:t>7680</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1"/>
                      <a:r>
                        <a:rPr lang="en-US" dirty="0">
                          <a:solidFill>
                            <a:schemeClr val="bg1"/>
                          </a:solidFill>
                          <a:latin typeface="Calibri" panose="020F0502020204030204" pitchFamily="34" charset="0"/>
                          <a:cs typeface="Calibri" panose="020F0502020204030204" pitchFamily="34" charset="0"/>
                        </a:rPr>
                        <a:t>384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rtl="1"/>
                      <a:r>
                        <a:rPr lang="en-US" dirty="0">
                          <a:solidFill>
                            <a:schemeClr val="bg1"/>
                          </a:solidFill>
                        </a:rPr>
                        <a:t>15360</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1"/>
                      <a:r>
                        <a:rPr lang="en-US" dirty="0">
                          <a:solidFill>
                            <a:schemeClr val="bg1"/>
                          </a:solidFill>
                          <a:latin typeface="Calibri" panose="020F0502020204030204" pitchFamily="34" charset="0"/>
                          <a:cs typeface="Calibri" panose="020F0502020204030204" pitchFamily="34" charset="0"/>
                        </a:rPr>
                        <a:t>512</a:t>
                      </a:r>
                      <a:endParaRPr lang="he-IL"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8802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60032" y="2139702"/>
            <a:ext cx="3168352" cy="1008112"/>
          </a:xfrm>
        </p:spPr>
        <p:txBody>
          <a:bodyPr/>
          <a:lstStyle/>
          <a:p>
            <a:r>
              <a:rPr lang="en-US" altLang="ko-KR" b="1" dirty="0">
                <a:solidFill>
                  <a:srgbClr val="D69E00"/>
                </a:solidFill>
                <a:latin typeface="Calibri" panose="020F0502020204030204" pitchFamily="34" charset="0"/>
                <a:cs typeface="Calibri" panose="020F0502020204030204" pitchFamily="34" charset="0"/>
              </a:rPr>
              <a:t>Introduction</a:t>
            </a:r>
            <a:endParaRPr lang="ko-KR" altLang="en-US" b="1" dirty="0">
              <a:solidFill>
                <a:srgbClr val="D69E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Elliptic Curves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solidFill>
                  <a:srgbClr val="FFC000"/>
                </a:solidFill>
                <a:latin typeface="Calibri" panose="020F0502020204030204" pitchFamily="34" charset="0"/>
                <a:cs typeface="Calibri" panose="020F0502020204030204" pitchFamily="34" charset="0"/>
              </a:rPr>
              <a:t>Applications of Elliptic curve Cipher</a:t>
            </a:r>
          </a:p>
        </p:txBody>
      </p:sp>
      <p:sp>
        <p:nvSpPr>
          <p:cNvPr id="67" name="Donut 1">
            <a:extLst>
              <a:ext uri="{FF2B5EF4-FFF2-40B4-BE49-F238E27FC236}">
                <a16:creationId xmlns:a16="http://schemas.microsoft.com/office/drawing/2014/main" id="{04251A42-2354-49E5-9E88-E8F2A0DBF564}"/>
              </a:ext>
            </a:extLst>
          </p:cNvPr>
          <p:cNvSpPr/>
          <p:nvPr/>
        </p:nvSpPr>
        <p:spPr>
          <a:xfrm>
            <a:off x="2404495" y="1904065"/>
            <a:ext cx="2099722" cy="2099722"/>
          </a:xfrm>
          <a:prstGeom prst="donut">
            <a:avLst>
              <a:gd name="adj" fmla="val 4098"/>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69" name="TextBox 68">
            <a:extLst>
              <a:ext uri="{FF2B5EF4-FFF2-40B4-BE49-F238E27FC236}">
                <a16:creationId xmlns:a16="http://schemas.microsoft.com/office/drawing/2014/main" id="{E44C8905-F015-4E89-AA5A-F47C2BBDCE3F}"/>
              </a:ext>
            </a:extLst>
          </p:cNvPr>
          <p:cNvSpPr txBox="1"/>
          <p:nvPr/>
        </p:nvSpPr>
        <p:spPr>
          <a:xfrm>
            <a:off x="259044" y="2043715"/>
            <a:ext cx="1989671" cy="1077218"/>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Many devices are </a:t>
            </a:r>
          </a:p>
          <a:p>
            <a:r>
              <a:rPr lang="en-US" sz="1600" dirty="0">
                <a:solidFill>
                  <a:schemeClr val="bg1"/>
                </a:solidFill>
                <a:latin typeface="Calibri" panose="020F0502020204030204" pitchFamily="34" charset="0"/>
                <a:cs typeface="Calibri" panose="020F0502020204030204" pitchFamily="34" charset="0"/>
              </a:rPr>
              <a:t>small and have </a:t>
            </a:r>
          </a:p>
          <a:p>
            <a:r>
              <a:rPr lang="en-US" sz="1600" dirty="0">
                <a:solidFill>
                  <a:schemeClr val="bg1"/>
                </a:solidFill>
                <a:latin typeface="Calibri" panose="020F0502020204030204" pitchFamily="34" charset="0"/>
                <a:cs typeface="Calibri" panose="020F0502020204030204" pitchFamily="34" charset="0"/>
              </a:rPr>
              <a:t>limited storage and </a:t>
            </a:r>
          </a:p>
          <a:p>
            <a:r>
              <a:rPr lang="en-US" sz="1600" dirty="0">
                <a:solidFill>
                  <a:schemeClr val="bg1"/>
                </a:solidFill>
                <a:latin typeface="Calibri" panose="020F0502020204030204" pitchFamily="34" charset="0"/>
                <a:cs typeface="Calibri" panose="020F0502020204030204" pitchFamily="34" charset="0"/>
              </a:rPr>
              <a:t>computational power.</a:t>
            </a:r>
          </a:p>
        </p:txBody>
      </p:sp>
      <p:cxnSp>
        <p:nvCxnSpPr>
          <p:cNvPr id="71" name="Straight Connector 48">
            <a:extLst>
              <a:ext uri="{FF2B5EF4-FFF2-40B4-BE49-F238E27FC236}">
                <a16:creationId xmlns:a16="http://schemas.microsoft.com/office/drawing/2014/main" id="{C8F7CA23-05F6-4882-9C40-BF4819495720}"/>
              </a:ext>
            </a:extLst>
          </p:cNvPr>
          <p:cNvCxnSpPr>
            <a:cxnSpLocks/>
          </p:cNvCxnSpPr>
          <p:nvPr/>
        </p:nvCxnSpPr>
        <p:spPr>
          <a:xfrm>
            <a:off x="179512" y="1933933"/>
            <a:ext cx="2099722" cy="11419"/>
          </a:xfrm>
          <a:prstGeom prst="line">
            <a:avLst/>
          </a:prstGeom>
          <a:ln w="12700">
            <a:solidFill>
              <a:srgbClr val="D69E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49">
            <a:extLst>
              <a:ext uri="{FF2B5EF4-FFF2-40B4-BE49-F238E27FC236}">
                <a16:creationId xmlns:a16="http://schemas.microsoft.com/office/drawing/2014/main" id="{0B66BF44-935E-4702-8266-FD6789C1292A}"/>
              </a:ext>
            </a:extLst>
          </p:cNvPr>
          <p:cNvCxnSpPr>
            <a:cxnSpLocks/>
            <a:endCxn id="67" idx="1"/>
          </p:cNvCxnSpPr>
          <p:nvPr/>
        </p:nvCxnSpPr>
        <p:spPr>
          <a:xfrm>
            <a:off x="2279234" y="1945352"/>
            <a:ext cx="432758" cy="266210"/>
          </a:xfrm>
          <a:prstGeom prst="line">
            <a:avLst/>
          </a:prstGeom>
          <a:ln w="12700">
            <a:solidFill>
              <a:srgbClr val="D69E0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2EE2425-44BB-472C-9E10-0D899020BD19}"/>
              </a:ext>
            </a:extLst>
          </p:cNvPr>
          <p:cNvSpPr txBox="1"/>
          <p:nvPr/>
        </p:nvSpPr>
        <p:spPr>
          <a:xfrm>
            <a:off x="2869167" y="2506398"/>
            <a:ext cx="1170378" cy="830997"/>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Where can we apply </a:t>
            </a:r>
          </a:p>
          <a:p>
            <a:pPr algn="ctr"/>
            <a:r>
              <a:rPr lang="en-US" sz="1600" b="1" dirty="0">
                <a:solidFill>
                  <a:schemeClr val="bg1"/>
                </a:solidFill>
                <a:latin typeface="Calibri" panose="020F0502020204030204" pitchFamily="34" charset="0"/>
                <a:cs typeface="Calibri" panose="020F0502020204030204" pitchFamily="34" charset="0"/>
              </a:rPr>
              <a:t>ECC?</a:t>
            </a:r>
          </a:p>
        </p:txBody>
      </p:sp>
      <p:sp>
        <p:nvSpPr>
          <p:cNvPr id="74" name="Donut 66">
            <a:extLst>
              <a:ext uri="{FF2B5EF4-FFF2-40B4-BE49-F238E27FC236}">
                <a16:creationId xmlns:a16="http://schemas.microsoft.com/office/drawing/2014/main" id="{CBE12D3E-C1C1-4C60-9F70-F3C5EE92198E}"/>
              </a:ext>
            </a:extLst>
          </p:cNvPr>
          <p:cNvSpPr/>
          <p:nvPr/>
        </p:nvSpPr>
        <p:spPr>
          <a:xfrm>
            <a:off x="5014708" y="3016927"/>
            <a:ext cx="525773" cy="525773"/>
          </a:xfrm>
          <a:prstGeom prst="ellipse">
            <a:avLst/>
          </a:prstGeom>
          <a:noFill/>
          <a:ln w="19050">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cxnSp>
        <p:nvCxnSpPr>
          <p:cNvPr id="75" name="Straight Connector 52">
            <a:extLst>
              <a:ext uri="{FF2B5EF4-FFF2-40B4-BE49-F238E27FC236}">
                <a16:creationId xmlns:a16="http://schemas.microsoft.com/office/drawing/2014/main" id="{0C03CC93-5A8D-44C2-B17D-22188704FD1D}"/>
              </a:ext>
            </a:extLst>
          </p:cNvPr>
          <p:cNvCxnSpPr>
            <a:cxnSpLocks/>
          </p:cNvCxnSpPr>
          <p:nvPr/>
        </p:nvCxnSpPr>
        <p:spPr>
          <a:xfrm>
            <a:off x="5540481" y="3279813"/>
            <a:ext cx="2356957" cy="3053"/>
          </a:xfrm>
          <a:prstGeom prst="line">
            <a:avLst/>
          </a:prstGeom>
          <a:ln w="12700">
            <a:solidFill>
              <a:srgbClr val="D69E00"/>
            </a:solidFill>
            <a:tailEnd type="ova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3EC1132-E3FD-4594-B215-5826E08554A1}"/>
              </a:ext>
            </a:extLst>
          </p:cNvPr>
          <p:cNvSpPr txBox="1"/>
          <p:nvPr/>
        </p:nvSpPr>
        <p:spPr>
          <a:xfrm>
            <a:off x="5580112" y="3272666"/>
            <a:ext cx="2988535" cy="523220"/>
          </a:xfrm>
          <a:prstGeom prst="rect">
            <a:avLst/>
          </a:prstGeom>
          <a:noFill/>
        </p:spPr>
        <p:txBody>
          <a:bodyPr wrap="square" rtlCol="0">
            <a:spAutoFit/>
          </a:bodyPr>
          <a:lstStyle/>
          <a:p>
            <a:pPr algn="just"/>
            <a:r>
              <a:rPr lang="en-US" sz="1400" dirty="0">
                <a:solidFill>
                  <a:schemeClr val="bg1"/>
                </a:solidFill>
                <a:latin typeface="Calibri" panose="020F0502020204030204" pitchFamily="34" charset="0"/>
                <a:cs typeface="Calibri" panose="020F0502020204030204" pitchFamily="34" charset="0"/>
              </a:rPr>
              <a:t>Web servers that need to handle many encryption sessions</a:t>
            </a:r>
            <a:endParaRPr lang="ko-KR" altLang="en-US" sz="1400" dirty="0">
              <a:solidFill>
                <a:schemeClr val="bg1"/>
              </a:solidFill>
              <a:latin typeface="Calibri" panose="020F0502020204030204" pitchFamily="34" charset="0"/>
              <a:cs typeface="Calibri" panose="020F0502020204030204" pitchFamily="34" charset="0"/>
            </a:endParaRPr>
          </a:p>
        </p:txBody>
      </p:sp>
      <p:sp>
        <p:nvSpPr>
          <p:cNvPr id="77" name="Donut 59">
            <a:extLst>
              <a:ext uri="{FF2B5EF4-FFF2-40B4-BE49-F238E27FC236}">
                <a16:creationId xmlns:a16="http://schemas.microsoft.com/office/drawing/2014/main" id="{37823873-28C8-42D0-9C1D-9EAFBDFDB4A5}"/>
              </a:ext>
            </a:extLst>
          </p:cNvPr>
          <p:cNvSpPr/>
          <p:nvPr/>
        </p:nvSpPr>
        <p:spPr>
          <a:xfrm>
            <a:off x="4262251" y="1131590"/>
            <a:ext cx="525773" cy="525773"/>
          </a:xfrm>
          <a:prstGeom prst="ellipse">
            <a:avLst/>
          </a:prstGeom>
          <a:noFill/>
          <a:ln w="19050">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cxnSp>
        <p:nvCxnSpPr>
          <p:cNvPr id="78" name="Straight Connector 57">
            <a:extLst>
              <a:ext uri="{FF2B5EF4-FFF2-40B4-BE49-F238E27FC236}">
                <a16:creationId xmlns:a16="http://schemas.microsoft.com/office/drawing/2014/main" id="{0736E6CA-E2D9-4B7F-8903-2D44DE7AE9BC}"/>
              </a:ext>
            </a:extLst>
          </p:cNvPr>
          <p:cNvCxnSpPr>
            <a:cxnSpLocks/>
          </p:cNvCxnSpPr>
          <p:nvPr/>
        </p:nvCxnSpPr>
        <p:spPr>
          <a:xfrm>
            <a:off x="4788974" y="1394476"/>
            <a:ext cx="3108464" cy="0"/>
          </a:xfrm>
          <a:prstGeom prst="line">
            <a:avLst/>
          </a:prstGeom>
          <a:ln w="12700">
            <a:solidFill>
              <a:srgbClr val="D69E00"/>
            </a:solidFill>
            <a:tailEnd type="ova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FB70279-E041-4B40-94F6-A29AB09541EA}"/>
              </a:ext>
            </a:extLst>
          </p:cNvPr>
          <p:cNvSpPr txBox="1"/>
          <p:nvPr/>
        </p:nvSpPr>
        <p:spPr>
          <a:xfrm>
            <a:off x="4821966" y="1390070"/>
            <a:ext cx="3037259" cy="33855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Wireless communication devices</a:t>
            </a:r>
          </a:p>
        </p:txBody>
      </p:sp>
      <p:sp>
        <p:nvSpPr>
          <p:cNvPr id="80" name="Donut 60">
            <a:extLst>
              <a:ext uri="{FF2B5EF4-FFF2-40B4-BE49-F238E27FC236}">
                <a16:creationId xmlns:a16="http://schemas.microsoft.com/office/drawing/2014/main" id="{A2742A54-C9BF-409D-BA47-1F07EE60DEFF}"/>
              </a:ext>
            </a:extLst>
          </p:cNvPr>
          <p:cNvSpPr/>
          <p:nvPr/>
        </p:nvSpPr>
        <p:spPr>
          <a:xfrm>
            <a:off x="4263201" y="3939902"/>
            <a:ext cx="525773" cy="525773"/>
          </a:xfrm>
          <a:prstGeom prst="ellipse">
            <a:avLst/>
          </a:prstGeom>
          <a:noFill/>
          <a:ln w="19050">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cxnSp>
        <p:nvCxnSpPr>
          <p:cNvPr id="81" name="Straight Connector 62">
            <a:extLst>
              <a:ext uri="{FF2B5EF4-FFF2-40B4-BE49-F238E27FC236}">
                <a16:creationId xmlns:a16="http://schemas.microsoft.com/office/drawing/2014/main" id="{BFD25EC8-CF3D-425D-BC54-4246ADDD961A}"/>
              </a:ext>
            </a:extLst>
          </p:cNvPr>
          <p:cNvCxnSpPr>
            <a:cxnSpLocks/>
          </p:cNvCxnSpPr>
          <p:nvPr/>
        </p:nvCxnSpPr>
        <p:spPr>
          <a:xfrm>
            <a:off x="4788974" y="4202789"/>
            <a:ext cx="3108464" cy="0"/>
          </a:xfrm>
          <a:prstGeom prst="line">
            <a:avLst/>
          </a:prstGeom>
          <a:ln w="12700">
            <a:solidFill>
              <a:srgbClr val="D69E00"/>
            </a:solidFill>
            <a:tailEnd type="ova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FF2C10C-3C94-41E5-BD3D-40F7C24945A9}"/>
              </a:ext>
            </a:extLst>
          </p:cNvPr>
          <p:cNvSpPr txBox="1"/>
          <p:nvPr/>
        </p:nvSpPr>
        <p:spPr>
          <a:xfrm>
            <a:off x="4767589" y="4156629"/>
            <a:ext cx="4268906" cy="523220"/>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The cryptocurrency Bitcoin is a distributed </a:t>
            </a:r>
          </a:p>
          <a:p>
            <a:r>
              <a:rPr lang="en-US" sz="1400" dirty="0">
                <a:solidFill>
                  <a:schemeClr val="bg1"/>
                </a:solidFill>
                <a:latin typeface="Calibri" panose="020F0502020204030204" pitchFamily="34" charset="0"/>
                <a:cs typeface="Calibri" panose="020F0502020204030204" pitchFamily="34" charset="0"/>
              </a:rPr>
              <a:t>peer-to-peer digital currency.</a:t>
            </a:r>
          </a:p>
        </p:txBody>
      </p:sp>
      <p:sp>
        <p:nvSpPr>
          <p:cNvPr id="83" name="Donut 61">
            <a:extLst>
              <a:ext uri="{FF2B5EF4-FFF2-40B4-BE49-F238E27FC236}">
                <a16:creationId xmlns:a16="http://schemas.microsoft.com/office/drawing/2014/main" id="{64F97468-89F9-446C-B69C-4DE3C5C3ABCB}"/>
              </a:ext>
            </a:extLst>
          </p:cNvPr>
          <p:cNvSpPr/>
          <p:nvPr/>
        </p:nvSpPr>
        <p:spPr>
          <a:xfrm>
            <a:off x="5014708" y="2161420"/>
            <a:ext cx="525773" cy="525773"/>
          </a:xfrm>
          <a:prstGeom prst="ellipse">
            <a:avLst/>
          </a:prstGeom>
          <a:noFill/>
          <a:ln w="19050">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cxnSp>
        <p:nvCxnSpPr>
          <p:cNvPr id="84" name="Straight Connector 67">
            <a:extLst>
              <a:ext uri="{FF2B5EF4-FFF2-40B4-BE49-F238E27FC236}">
                <a16:creationId xmlns:a16="http://schemas.microsoft.com/office/drawing/2014/main" id="{1A474B6C-F8E9-42A7-B5BE-C9ABBCAE3308}"/>
              </a:ext>
            </a:extLst>
          </p:cNvPr>
          <p:cNvCxnSpPr>
            <a:cxnSpLocks/>
          </p:cNvCxnSpPr>
          <p:nvPr/>
        </p:nvCxnSpPr>
        <p:spPr>
          <a:xfrm>
            <a:off x="5540481" y="2424307"/>
            <a:ext cx="2356957" cy="3053"/>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7823A68-5D03-4BDF-9D37-CABDECC1AB57}"/>
              </a:ext>
            </a:extLst>
          </p:cNvPr>
          <p:cNvSpPr txBox="1"/>
          <p:nvPr/>
        </p:nvSpPr>
        <p:spPr>
          <a:xfrm>
            <a:off x="5601520" y="2427358"/>
            <a:ext cx="2239434"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Smart cards</a:t>
            </a:r>
          </a:p>
        </p:txBody>
      </p:sp>
      <p:pic>
        <p:nvPicPr>
          <p:cNvPr id="21" name="Picture 2" descr="Iot, network, wifi, wireless, wireless communication icon">
            <a:extLst>
              <a:ext uri="{FF2B5EF4-FFF2-40B4-BE49-F238E27FC236}">
                <a16:creationId xmlns:a16="http://schemas.microsoft.com/office/drawing/2014/main" id="{81102421-43E0-4F74-8D84-A15CCA620977}"/>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73101" y="1131590"/>
            <a:ext cx="514923" cy="5149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mart Card Icon #76948 - Free Icons Library">
            <a:extLst>
              <a:ext uri="{FF2B5EF4-FFF2-40B4-BE49-F238E27FC236}">
                <a16:creationId xmlns:a16="http://schemas.microsoft.com/office/drawing/2014/main" id="{0551FCA8-8BB8-4A31-A5D8-9C1380BEA0A2}"/>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84987" y="2229494"/>
            <a:ext cx="389625" cy="3896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Internet connection, network connection, web server, world-wide ...">
            <a:extLst>
              <a:ext uri="{FF2B5EF4-FFF2-40B4-BE49-F238E27FC236}">
                <a16:creationId xmlns:a16="http://schemas.microsoft.com/office/drawing/2014/main" id="{869846CE-4E43-40BB-A6BB-CA42DEB653CD}"/>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97619" y="3084169"/>
            <a:ext cx="376993" cy="3769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Bitcoin, coin, currency, digital currency, digital walet, money icon">
            <a:extLst>
              <a:ext uri="{FF2B5EF4-FFF2-40B4-BE49-F238E27FC236}">
                <a16:creationId xmlns:a16="http://schemas.microsoft.com/office/drawing/2014/main" id="{793B5137-6B45-4FD5-A1DA-F3AEE4586FBD}"/>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0614" y="3978265"/>
            <a:ext cx="449046" cy="44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0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Elliptic Curves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solidFill>
                  <a:srgbClr val="FFC000"/>
                </a:solidFill>
                <a:latin typeface="Calibri" panose="020F0502020204030204" pitchFamily="34" charset="0"/>
                <a:cs typeface="Calibri" panose="020F0502020204030204" pitchFamily="34" charset="0"/>
              </a:rPr>
              <a:t>Elliptic curve model</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ACB18B2E-2141-4F20-B60F-D100626B0862}"/>
                  </a:ext>
                </a:extLst>
              </p:cNvPr>
              <p:cNvSpPr txBox="1">
                <a:spLocks/>
              </p:cNvSpPr>
              <p:nvPr/>
            </p:nvSpPr>
            <p:spPr>
              <a:xfrm>
                <a:off x="894420" y="1206505"/>
                <a:ext cx="6779096" cy="325771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bg1"/>
                    </a:solidFill>
                    <a:latin typeface="Calibri" panose="020F0502020204030204" pitchFamily="34" charset="0"/>
                    <a:cs typeface="Calibri" panose="020F0502020204030204" pitchFamily="34" charset="0"/>
                  </a:rPr>
                  <a:t>An Elliptic Curve (EC) is the set of solutions to an equation of the form:</a:t>
                </a:r>
                <a:br>
                  <a:rPr lang="en-US" sz="1600" dirty="0">
                    <a:solidFill>
                      <a:schemeClr val="bg1"/>
                    </a:solidFill>
                    <a:latin typeface="Calibri" panose="020F0502020204030204" pitchFamily="34" charset="0"/>
                    <a:cs typeface="Calibri" panose="020F0502020204030204" pitchFamily="34" charset="0"/>
                  </a:rPr>
                </a:br>
                <a14:m>
                  <m:oMath xmlns:m="http://schemas.openxmlformats.org/officeDocument/2006/math">
                    <m:sSup>
                      <m:sSupPr>
                        <m:ctrlPr>
                          <a:rPr lang="en-US" sz="1600" i="1" smtClean="0">
                            <a:solidFill>
                              <a:schemeClr val="bg1"/>
                            </a:solidFill>
                            <a:latin typeface="Cambria Math" panose="02040503050406030204" pitchFamily="18" charset="0"/>
                          </a:rPr>
                        </m:ctrlPr>
                      </m:sSupPr>
                      <m:e>
                        <m:r>
                          <a:rPr lang="en-US" sz="1600" i="1" smtClean="0">
                            <a:solidFill>
                              <a:schemeClr val="bg1"/>
                            </a:solidFill>
                            <a:latin typeface="Cambria Math" panose="02040503050406030204" pitchFamily="18" charset="0"/>
                          </a:rPr>
                          <m:t>𝑌</m:t>
                        </m:r>
                      </m:e>
                      <m:sup>
                        <m:r>
                          <a:rPr lang="en-US" sz="1600" i="1" smtClean="0">
                            <a:solidFill>
                              <a:schemeClr val="bg1"/>
                            </a:solidFill>
                            <a:latin typeface="Cambria Math" panose="02040503050406030204" pitchFamily="18" charset="0"/>
                          </a:rPr>
                          <m:t>2</m:t>
                        </m:r>
                      </m:sup>
                    </m:sSup>
                    <m:r>
                      <a:rPr lang="en-US" sz="1600" i="1" smtClean="0">
                        <a:solidFill>
                          <a:schemeClr val="bg1"/>
                        </a:solidFill>
                        <a:latin typeface="Cambria Math" panose="02040503050406030204" pitchFamily="18" charset="0"/>
                      </a:rPr>
                      <m:t>=</m:t>
                    </m:r>
                    <m:sSup>
                      <m:sSupPr>
                        <m:ctrlPr>
                          <a:rPr lang="en-US" sz="1600" i="1" smtClean="0">
                            <a:solidFill>
                              <a:schemeClr val="bg1"/>
                            </a:solidFill>
                            <a:latin typeface="Cambria Math" panose="02040503050406030204" pitchFamily="18" charset="0"/>
                          </a:rPr>
                        </m:ctrlPr>
                      </m:sSupPr>
                      <m:e>
                        <m:r>
                          <a:rPr lang="en-US" sz="1600" i="1" smtClean="0">
                            <a:solidFill>
                              <a:schemeClr val="bg1"/>
                            </a:solidFill>
                            <a:latin typeface="Cambria Math" panose="02040503050406030204" pitchFamily="18" charset="0"/>
                          </a:rPr>
                          <m:t>𝑋</m:t>
                        </m:r>
                      </m:e>
                      <m:sup>
                        <m:r>
                          <a:rPr lang="en-US" sz="1600" i="1" smtClean="0">
                            <a:solidFill>
                              <a:schemeClr val="bg1"/>
                            </a:solidFill>
                            <a:latin typeface="Cambria Math" panose="02040503050406030204" pitchFamily="18" charset="0"/>
                          </a:rPr>
                          <m:t>3</m:t>
                        </m:r>
                      </m:sup>
                    </m:sSup>
                    <m:r>
                      <a:rPr lang="en-US" sz="1600" i="1" smtClean="0">
                        <a:solidFill>
                          <a:schemeClr val="bg1"/>
                        </a:solidFill>
                        <a:latin typeface="Cambria Math" panose="02040503050406030204" pitchFamily="18" charset="0"/>
                      </a:rPr>
                      <m:t>+</m:t>
                    </m:r>
                    <m:r>
                      <a:rPr lang="en-US" sz="1600" i="1" smtClean="0">
                        <a:solidFill>
                          <a:schemeClr val="bg1"/>
                        </a:solidFill>
                        <a:latin typeface="Cambria Math" panose="02040503050406030204" pitchFamily="18" charset="0"/>
                      </a:rPr>
                      <m:t>𝐴𝑋</m:t>
                    </m:r>
                    <m:r>
                      <a:rPr lang="en-US" sz="1600" i="1" smtClean="0">
                        <a:solidFill>
                          <a:schemeClr val="bg1"/>
                        </a:solidFill>
                        <a:latin typeface="Cambria Math" panose="02040503050406030204" pitchFamily="18" charset="0"/>
                      </a:rPr>
                      <m:t>+</m:t>
                    </m:r>
                    <m:r>
                      <a:rPr lang="en-US" sz="1600" i="1" smtClean="0">
                        <a:solidFill>
                          <a:schemeClr val="bg1"/>
                        </a:solidFill>
                        <a:latin typeface="Cambria Math" panose="02040503050406030204" pitchFamily="18" charset="0"/>
                      </a:rPr>
                      <m:t>𝐵</m:t>
                    </m:r>
                  </m:oMath>
                </a14:m>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Together with an extra point 𝒪 where the constants A and B  must satisfy: </a:t>
                </a:r>
                <a14:m>
                  <m:oMath xmlns:m="http://schemas.openxmlformats.org/officeDocument/2006/math">
                    <m:sSup>
                      <m:sSupPr>
                        <m:ctrlPr>
                          <a:rPr lang="en-US" sz="1600" i="1" smtClean="0">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4</m:t>
                        </m:r>
                        <m:r>
                          <a:rPr lang="en-US" sz="1600" i="1">
                            <a:solidFill>
                              <a:schemeClr val="bg1"/>
                            </a:solidFill>
                            <a:latin typeface="Cambria Math" panose="02040503050406030204" pitchFamily="18" charset="0"/>
                          </a:rPr>
                          <m:t>𝐴</m:t>
                        </m:r>
                      </m:e>
                      <m:sup>
                        <m:r>
                          <a:rPr lang="en-US" sz="1600" i="1">
                            <a:solidFill>
                              <a:schemeClr val="bg1"/>
                            </a:solidFill>
                            <a:latin typeface="Cambria Math" panose="02040503050406030204" pitchFamily="18" charset="0"/>
                          </a:rPr>
                          <m:t>3</m:t>
                        </m:r>
                      </m:sup>
                    </m:sSup>
                    <m:r>
                      <a:rPr lang="en-US" sz="1600" i="1">
                        <a:solidFill>
                          <a:schemeClr val="bg1"/>
                        </a:solidFill>
                        <a:latin typeface="Cambria Math" panose="02040503050406030204" pitchFamily="18" charset="0"/>
                      </a:rPr>
                      <m:t>+27</m:t>
                    </m:r>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𝐵</m:t>
                        </m:r>
                      </m:e>
                      <m:sup>
                        <m:r>
                          <a:rPr lang="en-US" sz="1600" i="1">
                            <a:solidFill>
                              <a:schemeClr val="bg1"/>
                            </a:solidFill>
                            <a:latin typeface="Cambria Math" panose="02040503050406030204" pitchFamily="18" charset="0"/>
                          </a:rPr>
                          <m:t>2</m:t>
                        </m:r>
                      </m:sup>
                    </m:sSup>
                    <m:r>
                      <a:rPr lang="en-US" sz="1600" i="1">
                        <a:solidFill>
                          <a:schemeClr val="bg1"/>
                        </a:solidFill>
                        <a:latin typeface="Cambria Math" panose="02040503050406030204" pitchFamily="18" charset="0"/>
                        <a:ea typeface="Cambria Math" panose="02040503050406030204" pitchFamily="18" charset="0"/>
                      </a:rPr>
                      <m:t>≠0</m:t>
                    </m:r>
                  </m:oMath>
                </a14:m>
                <a:endParaRPr lang="en-US" sz="1600" dirty="0">
                  <a:solidFill>
                    <a:schemeClr val="bg1"/>
                  </a:solidFill>
                  <a:latin typeface="Calibri" panose="020F0502020204030204" pitchFamily="34" charset="0"/>
                  <a:cs typeface="Calibri" panose="020F0502020204030204" pitchFamily="34" charset="0"/>
                </a:endParaRPr>
              </a:p>
              <a:p>
                <a:pPr marL="0" indent="0">
                  <a:buNone/>
                </a:pPr>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Example:</a:t>
                </a:r>
              </a:p>
              <a:p>
                <a:pPr marL="0" indent="0">
                  <a:buFont typeface="Arial" pitchFamily="34" charset="0"/>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mc:Choice>
        <mc:Fallback xmlns="">
          <p:sp>
            <p:nvSpPr>
              <p:cNvPr id="6" name="Content Placeholder 1">
                <a:extLst>
                  <a:ext uri="{FF2B5EF4-FFF2-40B4-BE49-F238E27FC236}">
                    <a16:creationId xmlns:a16="http://schemas.microsoft.com/office/drawing/2014/main" id="{ACB18B2E-2141-4F20-B60F-D100626B0862}"/>
                  </a:ext>
                </a:extLst>
              </p:cNvPr>
              <p:cNvSpPr txBox="1">
                <a:spLocks noRot="1" noChangeAspect="1" noMove="1" noResize="1" noEditPoints="1" noAdjustHandles="1" noChangeArrowheads="1" noChangeShapeType="1" noTextEdit="1"/>
              </p:cNvSpPr>
              <p:nvPr/>
            </p:nvSpPr>
            <p:spPr>
              <a:xfrm>
                <a:off x="894420" y="1206505"/>
                <a:ext cx="6779096" cy="3257710"/>
              </a:xfrm>
              <a:prstGeom prst="rect">
                <a:avLst/>
              </a:prstGeom>
              <a:blipFill>
                <a:blip r:embed="rId3"/>
                <a:stretch>
                  <a:fillRect l="-360" t="-562"/>
                </a:stretch>
              </a:blipFill>
            </p:spPr>
            <p:txBody>
              <a:bodyPr/>
              <a:lstStyle/>
              <a:p>
                <a:r>
                  <a:rPr lang="en-IL">
                    <a:noFill/>
                  </a:rPr>
                  <a:t> </a:t>
                </a:r>
              </a:p>
            </p:txBody>
          </p:sp>
        </mc:Fallback>
      </mc:AlternateContent>
      <p:pic>
        <p:nvPicPr>
          <p:cNvPr id="7" name="Picture 6">
            <a:extLst>
              <a:ext uri="{FF2B5EF4-FFF2-40B4-BE49-F238E27FC236}">
                <a16:creationId xmlns:a16="http://schemas.microsoft.com/office/drawing/2014/main" id="{91107A1E-012D-468C-9535-35D7094174E5}"/>
              </a:ext>
            </a:extLst>
          </p:cNvPr>
          <p:cNvPicPr>
            <a:picLocks noChangeAspect="1"/>
          </p:cNvPicPr>
          <p:nvPr/>
        </p:nvPicPr>
        <p:blipFill>
          <a:blip r:embed="rId4">
            <a:alphaModFix/>
          </a:blip>
          <a:stretch>
            <a:fillRect/>
          </a:stretch>
        </p:blipFill>
        <p:spPr>
          <a:xfrm>
            <a:off x="1907704" y="3206915"/>
            <a:ext cx="5114925" cy="1257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1364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Elliptic Curves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solidFill>
                  <a:srgbClr val="FFC000"/>
                </a:solidFill>
                <a:latin typeface="Calibri" panose="020F0502020204030204" pitchFamily="34" charset="0"/>
                <a:cs typeface="Calibri" panose="020F0502020204030204" pitchFamily="34" charset="0"/>
              </a:rPr>
              <a:t>Elliptic curve</a:t>
            </a:r>
            <a:r>
              <a:rPr lang="he-IL" sz="1600" b="1" dirty="0">
                <a:solidFill>
                  <a:srgbClr val="FFC000"/>
                </a:solidFill>
                <a:latin typeface="Calibri" panose="020F0502020204030204" pitchFamily="34" charset="0"/>
                <a:cs typeface="Calibri" panose="020F0502020204030204" pitchFamily="34" charset="0"/>
              </a:rPr>
              <a:t> </a:t>
            </a:r>
            <a:r>
              <a:rPr lang="en-US" b="1" dirty="0"/>
              <a:t>properties</a:t>
            </a:r>
            <a:endParaRPr lang="en-US" sz="1600" b="1" dirty="0">
              <a:solidFill>
                <a:srgbClr val="FFC0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F151CF2-11F4-41BA-A7AF-B87A7F94280F}"/>
                  </a:ext>
                </a:extLst>
              </p:cNvPr>
              <p:cNvSpPr/>
              <p:nvPr/>
            </p:nvSpPr>
            <p:spPr>
              <a:xfrm>
                <a:off x="1331640" y="1171366"/>
                <a:ext cx="6048672" cy="2308324"/>
              </a:xfrm>
              <a:prstGeom prst="rect">
                <a:avLst/>
              </a:prstGeom>
            </p:spPr>
            <p:txBody>
              <a:bodyPr wrap="square">
                <a:spAutoFit/>
              </a:bodyPr>
              <a:lstStyle/>
              <a:p>
                <a:r>
                  <a:rPr lang="en-US" sz="1600" b="1" dirty="0">
                    <a:solidFill>
                      <a:schemeClr val="bg1"/>
                    </a:solidFill>
                    <a:latin typeface="Calibri" panose="020F0502020204030204" pitchFamily="34" charset="0"/>
                    <a:cs typeface="Calibri" panose="020F0502020204030204" pitchFamily="34" charset="0"/>
                  </a:rPr>
                  <a:t>Theorem:</a:t>
                </a:r>
                <a:r>
                  <a:rPr lang="en-US" sz="1600" dirty="0">
                    <a:solidFill>
                      <a:schemeClr val="bg1"/>
                    </a:solidFill>
                    <a:latin typeface="Calibri" panose="020F0502020204030204" pitchFamily="34" charset="0"/>
                    <a:cs typeface="Calibri" panose="020F0502020204030204" pitchFamily="34" charset="0"/>
                  </a:rPr>
                  <a:t> Let </a:t>
                </a:r>
                <a:r>
                  <a:rPr lang="en-US" sz="1600" i="1" dirty="0">
                    <a:solidFill>
                      <a:schemeClr val="bg1"/>
                    </a:solidFill>
                    <a:latin typeface="Calibri" panose="020F0502020204030204" pitchFamily="34" charset="0"/>
                    <a:cs typeface="Calibri" panose="020F0502020204030204" pitchFamily="34" charset="0"/>
                  </a:rPr>
                  <a:t>E</a:t>
                </a:r>
                <a:r>
                  <a:rPr lang="en-US" sz="1600" dirty="0">
                    <a:solidFill>
                      <a:schemeClr val="bg1"/>
                    </a:solidFill>
                    <a:latin typeface="Calibri" panose="020F0502020204030204" pitchFamily="34" charset="0"/>
                    <a:cs typeface="Calibri" panose="020F0502020204030204" pitchFamily="34" charset="0"/>
                  </a:rPr>
                  <a:t> be an elliptic curve. Then the addition law on </a:t>
                </a:r>
                <a:r>
                  <a:rPr lang="en-US" sz="1600" i="1" dirty="0">
                    <a:solidFill>
                      <a:schemeClr val="bg1"/>
                    </a:solidFill>
                    <a:latin typeface="Calibri" panose="020F0502020204030204" pitchFamily="34" charset="0"/>
                    <a:cs typeface="Calibri" panose="020F0502020204030204" pitchFamily="34" charset="0"/>
                  </a:rPr>
                  <a:t>E</a:t>
                </a:r>
                <a:r>
                  <a:rPr lang="en-US" sz="1600" dirty="0">
                    <a:solidFill>
                      <a:schemeClr val="bg1"/>
                    </a:solidFill>
                    <a:latin typeface="Calibri" panose="020F0502020204030204" pitchFamily="34" charset="0"/>
                    <a:cs typeface="Calibri" panose="020F0502020204030204" pitchFamily="34" charset="0"/>
                  </a:rPr>
                  <a:t> has the following properties (for all </a:t>
                </a:r>
                <a:r>
                  <a:rPr lang="en-US" sz="1600" i="1" dirty="0">
                    <a:solidFill>
                      <a:schemeClr val="bg1"/>
                    </a:solidFill>
                    <a:latin typeface="Calibri" panose="020F0502020204030204" pitchFamily="34" charset="0"/>
                    <a:cs typeface="Calibri" panose="020F0502020204030204" pitchFamily="34" charset="0"/>
                  </a:rPr>
                  <a:t>P</a:t>
                </a:r>
                <a:r>
                  <a:rPr lang="en-US" sz="1600" dirty="0">
                    <a:solidFill>
                      <a:schemeClr val="bg1"/>
                    </a:solidFill>
                    <a:latin typeface="Calibri" panose="020F0502020204030204" pitchFamily="34" charset="0"/>
                    <a:cs typeface="Calibri" panose="020F0502020204030204" pitchFamily="34" charset="0"/>
                  </a:rPr>
                  <a:t>, </a:t>
                </a:r>
                <a:r>
                  <a:rPr lang="en-US" sz="1600" i="1" dirty="0">
                    <a:solidFill>
                      <a:schemeClr val="bg1"/>
                    </a:solidFill>
                    <a:latin typeface="Calibri" panose="020F0502020204030204" pitchFamily="34" charset="0"/>
                    <a:cs typeface="Calibri" panose="020F0502020204030204" pitchFamily="34" charset="0"/>
                  </a:rPr>
                  <a:t>Q</a:t>
                </a:r>
                <a:r>
                  <a:rPr lang="en-US" sz="1600" dirty="0">
                    <a:solidFill>
                      <a:schemeClr val="bg1"/>
                    </a:solidFill>
                    <a:latin typeface="Calibri" panose="020F0502020204030204" pitchFamily="34" charset="0"/>
                    <a:cs typeface="Calibri" panose="020F0502020204030204" pitchFamily="34" charset="0"/>
                  </a:rPr>
                  <a:t>, </a:t>
                </a:r>
                <a:r>
                  <a:rPr lang="en-US" sz="1600" i="1" dirty="0">
                    <a:solidFill>
                      <a:schemeClr val="bg1"/>
                    </a:solidFill>
                    <a:latin typeface="Calibri" panose="020F0502020204030204" pitchFamily="34" charset="0"/>
                    <a:cs typeface="Calibri" panose="020F0502020204030204" pitchFamily="34" charset="0"/>
                  </a:rPr>
                  <a:t>R</a:t>
                </a:r>
                <a:r>
                  <a:rPr lang="en-US" sz="1600" dirty="0">
                    <a:solidFill>
                      <a:schemeClr val="bg1"/>
                    </a:solidFill>
                    <a:latin typeface="Calibri" panose="020F0502020204030204" pitchFamily="34" charset="0"/>
                    <a:cs typeface="Calibri" panose="020F0502020204030204" pitchFamily="34" charset="0"/>
                  </a:rPr>
                  <a:t> </a:t>
                </a:r>
                <a:r>
                  <a:rPr lang="en-US" sz="1600" dirty="0">
                    <a:solidFill>
                      <a:schemeClr val="bg1"/>
                    </a:solidFill>
                    <a:latin typeface="Calibri" panose="020F0502020204030204" pitchFamily="34" charset="0"/>
                    <a:cs typeface="Calibri" panose="020F0502020204030204" pitchFamily="34" charset="0"/>
                    <a:sym typeface="Symbol"/>
                  </a:rPr>
                  <a:t> </a:t>
                </a:r>
                <a:r>
                  <a:rPr lang="en-US" sz="1600" i="1" dirty="0">
                    <a:solidFill>
                      <a:schemeClr val="bg1"/>
                    </a:solidFill>
                    <a:latin typeface="Calibri" panose="020F0502020204030204" pitchFamily="34" charset="0"/>
                    <a:cs typeface="Calibri" panose="020F0502020204030204" pitchFamily="34" charset="0"/>
                  </a:rPr>
                  <a:t>E</a:t>
                </a:r>
                <a:r>
                  <a:rPr lang="en-US" sz="1600" dirty="0">
                    <a:solidFill>
                      <a:schemeClr val="bg1"/>
                    </a:solidFill>
                    <a:latin typeface="Calibri" panose="020F0502020204030204" pitchFamily="34" charset="0"/>
                    <a:cs typeface="Calibri" panose="020F0502020204030204" pitchFamily="34" charset="0"/>
                  </a:rPr>
                  <a:t>):</a:t>
                </a:r>
              </a:p>
              <a:p>
                <a:pPr lvl="1"/>
                <a:r>
                  <a:rPr lang="en-US" sz="1600" b="1" dirty="0">
                    <a:solidFill>
                      <a:schemeClr val="bg1"/>
                    </a:solidFill>
                    <a:latin typeface="Calibri" panose="020F0502020204030204" pitchFamily="34" charset="0"/>
                    <a:cs typeface="Calibri" panose="020F0502020204030204" pitchFamily="34" charset="0"/>
                  </a:rPr>
                  <a:t>Closure: </a:t>
                </a:r>
                <a14:m>
                  <m:oMath xmlns:m="http://schemas.openxmlformats.org/officeDocument/2006/math">
                    <m:r>
                      <a:rPr lang="en-US" sz="1600" i="1">
                        <a:solidFill>
                          <a:schemeClr val="bg1"/>
                        </a:solidFill>
                        <a:latin typeface="Cambria Math"/>
                      </a:rPr>
                      <m:t>𝑃</m:t>
                    </m:r>
                    <m:r>
                      <a:rPr lang="en-US" sz="1600" i="1">
                        <a:solidFill>
                          <a:schemeClr val="bg1"/>
                        </a:solidFill>
                        <a:latin typeface="Cambria Math"/>
                      </a:rPr>
                      <m:t>+</m:t>
                    </m:r>
                    <m:r>
                      <a:rPr lang="en-US" sz="1600" i="1">
                        <a:solidFill>
                          <a:schemeClr val="bg1"/>
                        </a:solidFill>
                        <a:latin typeface="Cambria Math"/>
                      </a:rPr>
                      <m:t>𝑄</m:t>
                    </m:r>
                    <m:r>
                      <a:rPr lang="en-US" sz="1600" i="1">
                        <a:solidFill>
                          <a:schemeClr val="bg1"/>
                        </a:solidFill>
                        <a:latin typeface="Cambria Math"/>
                      </a:rPr>
                      <m:t>∈</m:t>
                    </m:r>
                    <m:r>
                      <a:rPr lang="en-US" sz="1600" i="1">
                        <a:solidFill>
                          <a:schemeClr val="bg1"/>
                        </a:solidFill>
                        <a:latin typeface="Cambria Math"/>
                      </a:rPr>
                      <m:t>𝐸</m:t>
                    </m:r>
                  </m:oMath>
                </a14:m>
                <a:endParaRPr lang="en-US" sz="1600" dirty="0">
                  <a:solidFill>
                    <a:schemeClr val="bg1"/>
                  </a:solidFill>
                  <a:latin typeface="Calibri" panose="020F0502020204030204" pitchFamily="34" charset="0"/>
                  <a:cs typeface="Calibri" panose="020F0502020204030204" pitchFamily="34" charset="0"/>
                </a:endParaRPr>
              </a:p>
              <a:p>
                <a:pPr lvl="1"/>
                <a:r>
                  <a:rPr lang="en-US" sz="1600" b="1" dirty="0">
                    <a:solidFill>
                      <a:schemeClr val="bg1"/>
                    </a:solidFill>
                    <a:latin typeface="Calibri" panose="020F0502020204030204" pitchFamily="34" charset="0"/>
                    <a:cs typeface="Calibri" panose="020F0502020204030204" pitchFamily="34" charset="0"/>
                  </a:rPr>
                  <a:t>Identity:</a:t>
                </a:r>
                <a:r>
                  <a:rPr lang="en-US" sz="1600" dirty="0">
                    <a:solidFill>
                      <a:schemeClr val="bg1"/>
                    </a:solidFill>
                    <a:latin typeface="Calibri" panose="020F0502020204030204" pitchFamily="34" charset="0"/>
                    <a:cs typeface="Calibri" panose="020F0502020204030204" pitchFamily="34" charset="0"/>
                  </a:rPr>
                  <a:t> </a:t>
                </a:r>
                <a14:m>
                  <m:oMath xmlns:m="http://schemas.openxmlformats.org/officeDocument/2006/math">
                    <m:r>
                      <a:rPr lang="en-US" sz="1600" i="1">
                        <a:solidFill>
                          <a:schemeClr val="bg1"/>
                        </a:solidFill>
                        <a:latin typeface="Cambria Math"/>
                      </a:rPr>
                      <m:t>𝑃</m:t>
                    </m:r>
                    <m:r>
                      <a:rPr lang="en-US" sz="1600" i="1">
                        <a:solidFill>
                          <a:schemeClr val="bg1"/>
                        </a:solidFill>
                        <a:latin typeface="Cambria Math"/>
                      </a:rPr>
                      <m:t>+</m:t>
                    </m:r>
                    <m:r>
                      <a:rPr lang="en-US" sz="1600" i="1">
                        <a:solidFill>
                          <a:schemeClr val="bg1"/>
                        </a:solidFill>
                        <a:latin typeface="Cambria Math"/>
                        <a:ea typeface="Cambria Math"/>
                      </a:rPr>
                      <m:t>𝒪</m:t>
                    </m:r>
                    <m:r>
                      <a:rPr lang="en-US" sz="1600" i="1">
                        <a:solidFill>
                          <a:schemeClr val="bg1"/>
                        </a:solidFill>
                        <a:latin typeface="Cambria Math"/>
                        <a:ea typeface="Cambria Math"/>
                      </a:rPr>
                      <m:t>=</m:t>
                    </m:r>
                    <m:r>
                      <a:rPr lang="en-US" sz="1600" i="1">
                        <a:solidFill>
                          <a:schemeClr val="bg1"/>
                        </a:solidFill>
                        <a:latin typeface="Cambria Math"/>
                        <a:ea typeface="Cambria Math"/>
                      </a:rPr>
                      <m:t>𝒪</m:t>
                    </m:r>
                    <m:r>
                      <a:rPr lang="en-US" sz="1600" i="1">
                        <a:solidFill>
                          <a:schemeClr val="bg1"/>
                        </a:solidFill>
                        <a:latin typeface="Cambria Math"/>
                        <a:ea typeface="Cambria Math"/>
                      </a:rPr>
                      <m:t>+</m:t>
                    </m:r>
                    <m:r>
                      <a:rPr lang="en-US" sz="1600" i="1">
                        <a:solidFill>
                          <a:schemeClr val="bg1"/>
                        </a:solidFill>
                        <a:latin typeface="Cambria Math"/>
                        <a:ea typeface="Cambria Math"/>
                      </a:rPr>
                      <m:t>𝑃</m:t>
                    </m:r>
                    <m:r>
                      <a:rPr lang="en-US" sz="1600" i="1">
                        <a:solidFill>
                          <a:schemeClr val="bg1"/>
                        </a:solidFill>
                        <a:latin typeface="Cambria Math"/>
                        <a:ea typeface="Cambria Math"/>
                      </a:rPr>
                      <m:t>=</m:t>
                    </m:r>
                    <m:r>
                      <a:rPr lang="en-US" sz="1600" i="1">
                        <a:solidFill>
                          <a:schemeClr val="bg1"/>
                        </a:solidFill>
                        <a:latin typeface="Cambria Math"/>
                        <a:ea typeface="Cambria Math"/>
                      </a:rPr>
                      <m:t>𝑃</m:t>
                    </m:r>
                  </m:oMath>
                </a14:m>
                <a:endParaRPr lang="en-US" sz="1600" dirty="0">
                  <a:solidFill>
                    <a:schemeClr val="bg1"/>
                  </a:solidFill>
                  <a:latin typeface="Calibri" panose="020F0502020204030204" pitchFamily="34" charset="0"/>
                  <a:cs typeface="Calibri" panose="020F0502020204030204" pitchFamily="34" charset="0"/>
                </a:endParaRPr>
              </a:p>
              <a:p>
                <a:pPr lvl="1"/>
                <a:r>
                  <a:rPr lang="en-US" sz="1600" b="1" dirty="0">
                    <a:solidFill>
                      <a:schemeClr val="bg1"/>
                    </a:solidFill>
                    <a:latin typeface="Calibri" panose="020F0502020204030204" pitchFamily="34" charset="0"/>
                    <a:cs typeface="Calibri" panose="020F0502020204030204" pitchFamily="34" charset="0"/>
                  </a:rPr>
                  <a:t>Inverse element: </a:t>
                </a:r>
                <a14:m>
                  <m:oMath xmlns:m="http://schemas.openxmlformats.org/officeDocument/2006/math">
                    <m:r>
                      <a:rPr lang="en-US" sz="1600" i="1">
                        <a:solidFill>
                          <a:schemeClr val="bg1"/>
                        </a:solidFill>
                        <a:latin typeface="Cambria Math"/>
                      </a:rPr>
                      <m:t>𝑃</m:t>
                    </m:r>
                    <m:r>
                      <a:rPr lang="en-US" sz="1600" i="1">
                        <a:solidFill>
                          <a:schemeClr val="bg1"/>
                        </a:solidFill>
                        <a:latin typeface="Cambria Math"/>
                      </a:rPr>
                      <m:t>+</m:t>
                    </m:r>
                    <m:d>
                      <m:dPr>
                        <m:ctrlPr>
                          <a:rPr lang="en-US" sz="1600" i="1">
                            <a:solidFill>
                              <a:schemeClr val="bg1"/>
                            </a:solidFill>
                            <a:latin typeface="Cambria Math" panose="02040503050406030204" pitchFamily="18" charset="0"/>
                          </a:rPr>
                        </m:ctrlPr>
                      </m:dPr>
                      <m:e>
                        <m:r>
                          <a:rPr lang="en-US" sz="1600" i="1">
                            <a:solidFill>
                              <a:schemeClr val="bg1"/>
                            </a:solidFill>
                            <a:latin typeface="Cambria Math"/>
                          </a:rPr>
                          <m:t>−</m:t>
                        </m:r>
                        <m:r>
                          <a:rPr lang="en-US" sz="1600" i="1">
                            <a:solidFill>
                              <a:schemeClr val="bg1"/>
                            </a:solidFill>
                            <a:latin typeface="Cambria Math"/>
                          </a:rPr>
                          <m:t>𝑃</m:t>
                        </m:r>
                      </m:e>
                    </m:d>
                    <m:r>
                      <a:rPr lang="en-US" sz="1600" i="1">
                        <a:solidFill>
                          <a:schemeClr val="bg1"/>
                        </a:solidFill>
                        <a:latin typeface="Cambria Math"/>
                      </a:rPr>
                      <m:t>=</m:t>
                    </m:r>
                    <m:r>
                      <a:rPr lang="en-US" sz="1600" i="1">
                        <a:solidFill>
                          <a:schemeClr val="bg1"/>
                        </a:solidFill>
                        <a:latin typeface="Cambria Math"/>
                        <a:ea typeface="Cambria Math"/>
                      </a:rPr>
                      <m:t>𝒪</m:t>
                    </m:r>
                  </m:oMath>
                </a14:m>
                <a:endParaRPr lang="en-US" sz="1600" dirty="0">
                  <a:solidFill>
                    <a:schemeClr val="bg1"/>
                  </a:solidFill>
                  <a:latin typeface="Calibri" panose="020F0502020204030204" pitchFamily="34" charset="0"/>
                  <a:cs typeface="Calibri" panose="020F0502020204030204" pitchFamily="34" charset="0"/>
                </a:endParaRPr>
              </a:p>
              <a:p>
                <a:pPr lvl="1"/>
                <a:r>
                  <a:rPr lang="en-US" sz="1600" b="1" dirty="0">
                    <a:solidFill>
                      <a:schemeClr val="bg1"/>
                    </a:solidFill>
                    <a:latin typeface="Calibri" panose="020F0502020204030204" pitchFamily="34" charset="0"/>
                    <a:cs typeface="Calibri" panose="020F0502020204030204" pitchFamily="34" charset="0"/>
                  </a:rPr>
                  <a:t>Associativity:</a:t>
                </a:r>
                <a:r>
                  <a:rPr lang="en-US" sz="1600" dirty="0">
                    <a:solidFill>
                      <a:schemeClr val="bg1"/>
                    </a:solidFill>
                    <a:latin typeface="Calibri" panose="020F0502020204030204" pitchFamily="34" charset="0"/>
                    <a:cs typeface="Calibri" panose="020F0502020204030204" pitchFamily="34" charset="0"/>
                  </a:rPr>
                  <a:t> </a:t>
                </a:r>
                <a14:m>
                  <m:oMath xmlns:m="http://schemas.openxmlformats.org/officeDocument/2006/math">
                    <m:r>
                      <a:rPr lang="en-US" sz="1600">
                        <a:solidFill>
                          <a:schemeClr val="bg1"/>
                        </a:solidFill>
                        <a:latin typeface="Cambria Math"/>
                      </a:rPr>
                      <m:t>(</m:t>
                    </m:r>
                    <m:r>
                      <a:rPr lang="en-US" sz="1600" i="1">
                        <a:solidFill>
                          <a:schemeClr val="bg1"/>
                        </a:solidFill>
                        <a:latin typeface="Cambria Math"/>
                      </a:rPr>
                      <m:t>𝑃</m:t>
                    </m:r>
                    <m:r>
                      <a:rPr lang="en-US" sz="1600" i="1">
                        <a:solidFill>
                          <a:schemeClr val="bg1"/>
                        </a:solidFill>
                        <a:latin typeface="Cambria Math"/>
                      </a:rPr>
                      <m:t>+</m:t>
                    </m:r>
                    <m:r>
                      <a:rPr lang="en-US" sz="1600" i="1">
                        <a:solidFill>
                          <a:schemeClr val="bg1"/>
                        </a:solidFill>
                        <a:latin typeface="Cambria Math"/>
                      </a:rPr>
                      <m:t>𝑄</m:t>
                    </m:r>
                    <m:r>
                      <a:rPr lang="en-US" sz="1600" i="1">
                        <a:solidFill>
                          <a:schemeClr val="bg1"/>
                        </a:solidFill>
                        <a:latin typeface="Cambria Math"/>
                      </a:rPr>
                      <m:t>)+</m:t>
                    </m:r>
                    <m:r>
                      <a:rPr lang="en-US" sz="1600" i="1">
                        <a:solidFill>
                          <a:schemeClr val="bg1"/>
                        </a:solidFill>
                        <a:latin typeface="Cambria Math"/>
                      </a:rPr>
                      <m:t>𝑅</m:t>
                    </m:r>
                    <m:r>
                      <a:rPr lang="en-US" sz="1600" i="1">
                        <a:solidFill>
                          <a:schemeClr val="bg1"/>
                        </a:solidFill>
                        <a:latin typeface="Cambria Math"/>
                      </a:rPr>
                      <m:t>=</m:t>
                    </m:r>
                    <m:r>
                      <a:rPr lang="en-US" sz="1600" i="1">
                        <a:solidFill>
                          <a:schemeClr val="bg1"/>
                        </a:solidFill>
                        <a:latin typeface="Cambria Math"/>
                      </a:rPr>
                      <m:t>𝑃</m:t>
                    </m:r>
                    <m:r>
                      <a:rPr lang="en-US" sz="1600" i="1">
                        <a:solidFill>
                          <a:schemeClr val="bg1"/>
                        </a:solidFill>
                        <a:latin typeface="Cambria Math"/>
                      </a:rPr>
                      <m:t>+(</m:t>
                    </m:r>
                    <m:r>
                      <a:rPr lang="en-US" sz="1600" i="1">
                        <a:solidFill>
                          <a:schemeClr val="bg1"/>
                        </a:solidFill>
                        <a:latin typeface="Cambria Math"/>
                      </a:rPr>
                      <m:t>𝑄</m:t>
                    </m:r>
                    <m:r>
                      <a:rPr lang="en-US" sz="1600" i="1">
                        <a:solidFill>
                          <a:schemeClr val="bg1"/>
                        </a:solidFill>
                        <a:latin typeface="Cambria Math"/>
                      </a:rPr>
                      <m:t>+</m:t>
                    </m:r>
                    <m:r>
                      <a:rPr lang="en-US" sz="1600" i="1">
                        <a:solidFill>
                          <a:schemeClr val="bg1"/>
                        </a:solidFill>
                        <a:latin typeface="Cambria Math"/>
                      </a:rPr>
                      <m:t>𝑅</m:t>
                    </m:r>
                    <m:r>
                      <a:rPr lang="en-US" sz="1600" i="1">
                        <a:solidFill>
                          <a:schemeClr val="bg1"/>
                        </a:solidFill>
                        <a:latin typeface="Cambria Math"/>
                      </a:rPr>
                      <m:t>)</m:t>
                    </m:r>
                  </m:oMath>
                </a14:m>
                <a:endParaRPr lang="en-US" sz="1600" dirty="0">
                  <a:solidFill>
                    <a:schemeClr val="bg1"/>
                  </a:solidFill>
                  <a:latin typeface="Calibri" panose="020F0502020204030204" pitchFamily="34" charset="0"/>
                  <a:cs typeface="Calibri" panose="020F0502020204030204" pitchFamily="34" charset="0"/>
                </a:endParaRPr>
              </a:p>
              <a:p>
                <a:pPr lvl="1"/>
                <a:r>
                  <a:rPr lang="en-US" sz="1600" b="1" dirty="0">
                    <a:solidFill>
                      <a:schemeClr val="bg1"/>
                    </a:solidFill>
                    <a:latin typeface="Calibri" panose="020F0502020204030204" pitchFamily="34" charset="0"/>
                    <a:cs typeface="Calibri" panose="020F0502020204030204" pitchFamily="34" charset="0"/>
                  </a:rPr>
                  <a:t>Commutativity:</a:t>
                </a:r>
                <a:r>
                  <a:rPr lang="en-US" sz="1600" dirty="0">
                    <a:solidFill>
                      <a:schemeClr val="bg1"/>
                    </a:solidFill>
                    <a:latin typeface="Calibri" panose="020F0502020204030204" pitchFamily="34" charset="0"/>
                    <a:cs typeface="Calibri" panose="020F0502020204030204" pitchFamily="34" charset="0"/>
                  </a:rPr>
                  <a:t> </a:t>
                </a:r>
                <a14:m>
                  <m:oMath xmlns:m="http://schemas.openxmlformats.org/officeDocument/2006/math">
                    <m:r>
                      <a:rPr lang="en-US" sz="1600" i="1">
                        <a:solidFill>
                          <a:schemeClr val="bg1"/>
                        </a:solidFill>
                        <a:latin typeface="Cambria Math"/>
                      </a:rPr>
                      <m:t>𝑃</m:t>
                    </m:r>
                    <m:r>
                      <a:rPr lang="en-US" sz="1600" i="1">
                        <a:solidFill>
                          <a:schemeClr val="bg1"/>
                        </a:solidFill>
                        <a:latin typeface="Cambria Math"/>
                      </a:rPr>
                      <m:t>+</m:t>
                    </m:r>
                    <m:r>
                      <a:rPr lang="en-US" sz="1600" i="1">
                        <a:solidFill>
                          <a:schemeClr val="bg1"/>
                        </a:solidFill>
                        <a:latin typeface="Cambria Math"/>
                      </a:rPr>
                      <m:t>𝑄</m:t>
                    </m:r>
                    <m:r>
                      <a:rPr lang="en-US" sz="1600" i="1">
                        <a:solidFill>
                          <a:schemeClr val="bg1"/>
                        </a:solidFill>
                        <a:latin typeface="Cambria Math"/>
                      </a:rPr>
                      <m:t>=</m:t>
                    </m:r>
                    <m:r>
                      <a:rPr lang="en-US" sz="1600" i="1">
                        <a:solidFill>
                          <a:schemeClr val="bg1"/>
                        </a:solidFill>
                        <a:latin typeface="Cambria Math"/>
                      </a:rPr>
                      <m:t>𝑄</m:t>
                    </m:r>
                    <m:r>
                      <a:rPr lang="en-US" sz="1600" i="1">
                        <a:solidFill>
                          <a:schemeClr val="bg1"/>
                        </a:solidFill>
                        <a:latin typeface="Cambria Math"/>
                      </a:rPr>
                      <m:t>+</m:t>
                    </m:r>
                    <m:r>
                      <a:rPr lang="en-US" sz="1600" i="1">
                        <a:solidFill>
                          <a:schemeClr val="bg1"/>
                        </a:solidFill>
                        <a:latin typeface="Cambria Math"/>
                      </a:rPr>
                      <m:t>𝑃</m:t>
                    </m:r>
                  </m:oMath>
                </a14:m>
                <a:endParaRPr lang="en-US" sz="1600" dirty="0">
                  <a:solidFill>
                    <a:schemeClr val="bg1"/>
                  </a:solidFill>
                  <a:latin typeface="Calibri" panose="020F0502020204030204" pitchFamily="34" charset="0"/>
                  <a:cs typeface="Calibri" panose="020F0502020204030204" pitchFamily="34" charset="0"/>
                </a:endParaRPr>
              </a:p>
              <a:p>
                <a:pPr lvl="1"/>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In the other words, EC is an </a:t>
                </a:r>
                <a:r>
                  <a:rPr lang="en-US" sz="1600" b="1" u="sng" dirty="0">
                    <a:solidFill>
                      <a:schemeClr val="bg1"/>
                    </a:solidFill>
                    <a:latin typeface="Calibri" panose="020F0502020204030204" pitchFamily="34" charset="0"/>
                    <a:cs typeface="Calibri" panose="020F0502020204030204" pitchFamily="34" charset="0"/>
                  </a:rPr>
                  <a:t>Abelian group</a:t>
                </a:r>
                <a:r>
                  <a:rPr lang="en-US" sz="1600" b="1" dirty="0">
                    <a:solidFill>
                      <a:schemeClr val="bg1"/>
                    </a:solidFill>
                    <a:latin typeface="Calibri" panose="020F0502020204030204" pitchFamily="34" charset="0"/>
                    <a:cs typeface="Calibri" panose="020F0502020204030204" pitchFamily="34" charset="0"/>
                  </a:rPr>
                  <a:t> </a:t>
                </a:r>
                <a:r>
                  <a:rPr lang="en-US" sz="1600" dirty="0">
                    <a:solidFill>
                      <a:schemeClr val="bg1"/>
                    </a:solidFill>
                    <a:latin typeface="Calibri" panose="020F0502020204030204" pitchFamily="34" charset="0"/>
                    <a:cs typeface="Calibri" panose="020F0502020204030204" pitchFamily="34" charset="0"/>
                  </a:rPr>
                  <a:t>under the addition law.</a:t>
                </a:r>
              </a:p>
            </p:txBody>
          </p:sp>
        </mc:Choice>
        <mc:Fallback xmlns="">
          <p:sp>
            <p:nvSpPr>
              <p:cNvPr id="5" name="Rectangle 4">
                <a:extLst>
                  <a:ext uri="{FF2B5EF4-FFF2-40B4-BE49-F238E27FC236}">
                    <a16:creationId xmlns:a16="http://schemas.microsoft.com/office/drawing/2014/main" id="{0F151CF2-11F4-41BA-A7AF-B87A7F94280F}"/>
                  </a:ext>
                </a:extLst>
              </p:cNvPr>
              <p:cNvSpPr>
                <a:spLocks noRot="1" noChangeAspect="1" noMove="1" noResize="1" noEditPoints="1" noAdjustHandles="1" noChangeArrowheads="1" noChangeShapeType="1" noTextEdit="1"/>
              </p:cNvSpPr>
              <p:nvPr/>
            </p:nvSpPr>
            <p:spPr>
              <a:xfrm>
                <a:off x="1331640" y="1171366"/>
                <a:ext cx="6048672" cy="2308324"/>
              </a:xfrm>
              <a:prstGeom prst="rect">
                <a:avLst/>
              </a:prstGeom>
              <a:blipFill>
                <a:blip r:embed="rId3"/>
                <a:stretch>
                  <a:fillRect l="-504" t="-792" r="-403" b="-2375"/>
                </a:stretch>
              </a:blipFill>
            </p:spPr>
            <p:txBody>
              <a:bodyPr/>
              <a:lstStyle/>
              <a:p>
                <a:r>
                  <a:rPr lang="en-IL">
                    <a:noFill/>
                  </a:rPr>
                  <a:t> </a:t>
                </a:r>
              </a:p>
            </p:txBody>
          </p:sp>
        </mc:Fallback>
      </mc:AlternateContent>
    </p:spTree>
    <p:extLst>
      <p:ext uri="{BB962C8B-B14F-4D97-AF65-F5344CB8AC3E}">
        <p14:creationId xmlns:p14="http://schemas.microsoft.com/office/powerpoint/2010/main" val="3851072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Elliptic Curves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solidFill>
                  <a:srgbClr val="FFC000"/>
                </a:solidFill>
                <a:latin typeface="Calibri" panose="020F0502020204030204" pitchFamily="34" charset="0"/>
                <a:cs typeface="Calibri" panose="020F0502020204030204" pitchFamily="34" charset="0"/>
              </a:rPr>
              <a:t>Elliptic curve</a:t>
            </a:r>
            <a:r>
              <a:rPr lang="he-IL" sz="1600" b="1" dirty="0">
                <a:solidFill>
                  <a:srgbClr val="FFC000"/>
                </a:solidFill>
                <a:latin typeface="Calibri" panose="020F0502020204030204" pitchFamily="34" charset="0"/>
                <a:cs typeface="Calibri" panose="020F0502020204030204" pitchFamily="34" charset="0"/>
              </a:rPr>
              <a:t> </a:t>
            </a:r>
            <a:r>
              <a:rPr lang="en-US" sz="1600" b="1" dirty="0">
                <a:solidFill>
                  <a:srgbClr val="FFC000"/>
                </a:solidFill>
                <a:latin typeface="Calibri" panose="020F0502020204030204" pitchFamily="34" charset="0"/>
                <a:cs typeface="Calibri" panose="020F0502020204030204" pitchFamily="34" charset="0"/>
              </a:rPr>
              <a:t>solution</a:t>
            </a:r>
          </a:p>
        </p:txBody>
      </p:sp>
      <p:sp>
        <p:nvSpPr>
          <p:cNvPr id="4" name="Rectangle 3"/>
          <p:cNvSpPr/>
          <p:nvPr/>
        </p:nvSpPr>
        <p:spPr>
          <a:xfrm>
            <a:off x="611560" y="1693781"/>
            <a:ext cx="2609368" cy="3038210"/>
          </a:xfrm>
          <a:prstGeom prst="rect">
            <a:avLst/>
          </a:prstGeom>
          <a:noFill/>
          <a:ln w="38100">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Rectangle 5"/>
          <p:cNvSpPr/>
          <p:nvPr/>
        </p:nvSpPr>
        <p:spPr>
          <a:xfrm>
            <a:off x="3386333" y="1679199"/>
            <a:ext cx="2587241" cy="3052791"/>
          </a:xfrm>
          <a:prstGeom prst="rect">
            <a:avLst/>
          </a:prstGeom>
          <a:noFill/>
          <a:ln w="38100">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 name="TextBox 17"/>
          <p:cNvSpPr txBox="1"/>
          <p:nvPr/>
        </p:nvSpPr>
        <p:spPr>
          <a:xfrm>
            <a:off x="591964" y="2137851"/>
            <a:ext cx="2623786" cy="307777"/>
          </a:xfrm>
          <a:prstGeom prst="rect">
            <a:avLst/>
          </a:prstGeom>
          <a:noFill/>
        </p:spPr>
        <p:txBody>
          <a:bodyPr wrap="square" rtlCol="0">
            <a:spAutoFit/>
          </a:bodyPr>
          <a:lstStyle/>
          <a:p>
            <a:r>
              <a:rPr lang="en-US" altLang="he-IL" sz="1400" dirty="0">
                <a:solidFill>
                  <a:schemeClr val="bg1"/>
                </a:solidFill>
                <a:latin typeface="Calibri" panose="020F0502020204030204" pitchFamily="34" charset="0"/>
                <a:cs typeface="Calibri" panose="020F0502020204030204" pitchFamily="34" charset="0"/>
              </a:rPr>
              <a:t>For the case </a:t>
            </a:r>
            <a:r>
              <a:rPr lang="en-US" altLang="ko-KR" sz="1400" dirty="0">
                <a:solidFill>
                  <a:schemeClr val="bg1"/>
                </a:solidFill>
                <a:latin typeface="Calibri" panose="020F0502020204030204" pitchFamily="34" charset="0"/>
                <a:cs typeface="Calibri" panose="020F0502020204030204" pitchFamily="34" charset="0"/>
              </a:rPr>
              <a:t>x1 ≠ x2</a:t>
            </a:r>
          </a:p>
        </p:txBody>
      </p:sp>
      <p:sp>
        <p:nvSpPr>
          <p:cNvPr id="21" name="TextBox 20"/>
          <p:cNvSpPr txBox="1"/>
          <p:nvPr/>
        </p:nvSpPr>
        <p:spPr>
          <a:xfrm>
            <a:off x="3383802" y="2139823"/>
            <a:ext cx="2609369" cy="307777"/>
          </a:xfrm>
          <a:prstGeom prst="rect">
            <a:avLst/>
          </a:prstGeom>
          <a:noFill/>
        </p:spPr>
        <p:txBody>
          <a:bodyPr wrap="square" rtlCol="0">
            <a:spAutoFit/>
          </a:bodyPr>
          <a:lstStyle/>
          <a:p>
            <a:r>
              <a:rPr lang="en-US" altLang="he-IL" sz="1400" dirty="0">
                <a:solidFill>
                  <a:schemeClr val="bg1"/>
                </a:solidFill>
                <a:latin typeface="Calibri" panose="020F0502020204030204" pitchFamily="34" charset="0"/>
                <a:cs typeface="Calibri" panose="020F0502020204030204" pitchFamily="34" charset="0"/>
              </a:rPr>
              <a:t>For the case </a:t>
            </a:r>
            <a:r>
              <a:rPr lang="en-US" altLang="ko-KR" sz="1400" dirty="0">
                <a:solidFill>
                  <a:schemeClr val="bg1"/>
                </a:solidFill>
                <a:latin typeface="Calibri" panose="020F0502020204030204" pitchFamily="34" charset="0"/>
                <a:cs typeface="Calibri" panose="020F0502020204030204" pitchFamily="34" charset="0"/>
              </a:rPr>
              <a:t>x1 = x2 and y1 = -y2</a:t>
            </a:r>
          </a:p>
        </p:txBody>
      </p:sp>
      <p:sp>
        <p:nvSpPr>
          <p:cNvPr id="24" name="TextBox 23"/>
          <p:cNvSpPr txBox="1"/>
          <p:nvPr/>
        </p:nvSpPr>
        <p:spPr>
          <a:xfrm>
            <a:off x="6183849" y="2137850"/>
            <a:ext cx="2564615" cy="307777"/>
          </a:xfrm>
          <a:prstGeom prst="rect">
            <a:avLst/>
          </a:prstGeom>
          <a:noFill/>
        </p:spPr>
        <p:txBody>
          <a:bodyPr wrap="square" rtlCol="0">
            <a:spAutoFit/>
          </a:bodyPr>
          <a:lstStyle/>
          <a:p>
            <a:r>
              <a:rPr lang="en-US" altLang="he-IL" sz="1400" dirty="0">
                <a:solidFill>
                  <a:schemeClr val="bg1"/>
                </a:solidFill>
                <a:latin typeface="Calibri" panose="020F0502020204030204" pitchFamily="34" charset="0"/>
                <a:cs typeface="Calibri" panose="020F0502020204030204" pitchFamily="34" charset="0"/>
              </a:rPr>
              <a:t>For the case </a:t>
            </a:r>
            <a:r>
              <a:rPr lang="en-US" altLang="ko-KR" sz="1400" dirty="0">
                <a:solidFill>
                  <a:schemeClr val="bg1"/>
                </a:solidFill>
                <a:latin typeface="Calibri" panose="020F0502020204030204" pitchFamily="34" charset="0"/>
                <a:cs typeface="Calibri" panose="020F0502020204030204" pitchFamily="34" charset="0"/>
              </a:rPr>
              <a:t>x1 = x2 and y1 = y2</a:t>
            </a:r>
          </a:p>
        </p:txBody>
      </p:sp>
      <p:sp>
        <p:nvSpPr>
          <p:cNvPr id="32" name="Rectangle 5"/>
          <p:cNvSpPr/>
          <p:nvPr/>
        </p:nvSpPr>
        <p:spPr>
          <a:xfrm>
            <a:off x="6161223" y="1679199"/>
            <a:ext cx="2587241" cy="3052791"/>
          </a:xfrm>
          <a:prstGeom prst="rect">
            <a:avLst/>
          </a:prstGeom>
          <a:noFill/>
          <a:ln w="38100">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Rectangle 4">
            <a:extLst>
              <a:ext uri="{FF2B5EF4-FFF2-40B4-BE49-F238E27FC236}">
                <a16:creationId xmlns:a16="http://schemas.microsoft.com/office/drawing/2014/main" id="{96C554B6-C61F-4EBC-A626-51B7536ED697}"/>
              </a:ext>
            </a:extLst>
          </p:cNvPr>
          <p:cNvSpPr/>
          <p:nvPr/>
        </p:nvSpPr>
        <p:spPr>
          <a:xfrm>
            <a:off x="611560" y="2540787"/>
            <a:ext cx="2623786" cy="1444113"/>
          </a:xfrm>
          <a:prstGeom prst="rect">
            <a:avLst/>
          </a:prstGeom>
        </p:spPr>
        <p:txBody>
          <a:bodyPr wrap="square">
            <a:spAutoFit/>
          </a:bodyPr>
          <a:lstStyle/>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Addition is defined as follows: </a:t>
            </a:r>
          </a:p>
          <a:p>
            <a:pPr>
              <a:lnSpc>
                <a:spcPct val="80000"/>
              </a:lnSpc>
              <a:defRPr/>
            </a:pPr>
            <a:endParaRPr lang="en-US" altLang="he-IL" sz="1200" dirty="0">
              <a:solidFill>
                <a:schemeClr val="bg1"/>
              </a:solidFill>
              <a:latin typeface="Calibri" panose="020F0502020204030204" pitchFamily="34" charset="0"/>
              <a:cs typeface="Calibri" panose="020F0502020204030204" pitchFamily="34" charset="0"/>
            </a:endParaRP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(x</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dirty="0">
                <a:solidFill>
                  <a:schemeClr val="bg1"/>
                </a:solidFill>
                <a:latin typeface="Calibri" panose="020F0502020204030204" pitchFamily="34" charset="0"/>
                <a:cs typeface="Calibri" panose="020F0502020204030204" pitchFamily="34" charset="0"/>
              </a:rPr>
              <a:t>) + (x</a:t>
            </a:r>
            <a:r>
              <a:rPr lang="en-US" altLang="he-IL" sz="1200" baseline="-25000" dirty="0">
                <a:solidFill>
                  <a:schemeClr val="bg1"/>
                </a:solidFill>
                <a:latin typeface="Calibri" panose="020F0502020204030204" pitchFamily="34" charset="0"/>
                <a:cs typeface="Calibri" panose="020F0502020204030204" pitchFamily="34" charset="0"/>
              </a:rPr>
              <a:t>2</a:t>
            </a: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2</a:t>
            </a:r>
            <a:r>
              <a:rPr lang="en-US" altLang="he-IL" sz="1200" dirty="0">
                <a:solidFill>
                  <a:schemeClr val="bg1"/>
                </a:solidFill>
                <a:latin typeface="Calibri" panose="020F0502020204030204" pitchFamily="34" charset="0"/>
                <a:cs typeface="Calibri" panose="020F0502020204030204" pitchFamily="34" charset="0"/>
              </a:rPr>
              <a:t>) = (x</a:t>
            </a:r>
            <a:r>
              <a:rPr lang="en-US" altLang="he-IL" sz="1200" baseline="-25000" dirty="0">
                <a:solidFill>
                  <a:schemeClr val="bg1"/>
                </a:solidFill>
                <a:latin typeface="Calibri" panose="020F0502020204030204" pitchFamily="34" charset="0"/>
                <a:cs typeface="Calibri" panose="020F0502020204030204" pitchFamily="34" charset="0"/>
              </a:rPr>
              <a:t>3</a:t>
            </a: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3</a:t>
            </a:r>
            <a:r>
              <a:rPr lang="en-US" altLang="he-IL" sz="1200" dirty="0">
                <a:solidFill>
                  <a:schemeClr val="bg1"/>
                </a:solidFill>
                <a:latin typeface="Calibri" panose="020F0502020204030204" pitchFamily="34" charset="0"/>
                <a:cs typeface="Calibri" panose="020F0502020204030204" pitchFamily="34" charset="0"/>
              </a:rPr>
              <a:t>) </a:t>
            </a:r>
            <a:r>
              <a:rPr lang="en-US" altLang="he-IL" sz="1200" dirty="0">
                <a:solidFill>
                  <a:schemeClr val="bg1"/>
                </a:solidFill>
                <a:latin typeface="Calibri" panose="020F0502020204030204" pitchFamily="34" charset="0"/>
                <a:ea typeface="Arial Unicode MS" panose="020B0604020202020204" pitchFamily="34" charset="-128"/>
                <a:cs typeface="Calibri" panose="020F0502020204030204" pitchFamily="34" charset="0"/>
              </a:rPr>
              <a:t>∈</a:t>
            </a:r>
            <a:r>
              <a:rPr lang="en-US" altLang="he-IL" sz="1200" dirty="0">
                <a:solidFill>
                  <a:schemeClr val="bg1"/>
                </a:solidFill>
                <a:latin typeface="Calibri" panose="020F0502020204030204" pitchFamily="34" charset="0"/>
                <a:cs typeface="Calibri" panose="020F0502020204030204" pitchFamily="34" charset="0"/>
              </a:rPr>
              <a:t> </a:t>
            </a:r>
            <a:r>
              <a:rPr lang="en-US" altLang="he-IL" sz="1200" i="1" dirty="0">
                <a:solidFill>
                  <a:schemeClr val="bg1"/>
                </a:solidFill>
                <a:latin typeface="Calibri" panose="020F0502020204030204" pitchFamily="34" charset="0"/>
                <a:cs typeface="Calibri" panose="020F0502020204030204" pitchFamily="34" charset="0"/>
              </a:rPr>
              <a:t>E</a:t>
            </a:r>
            <a:r>
              <a:rPr lang="en-US" altLang="he-IL" sz="1200" dirty="0">
                <a:solidFill>
                  <a:schemeClr val="bg1"/>
                </a:solidFill>
                <a:latin typeface="Calibri" panose="020F0502020204030204" pitchFamily="34" charset="0"/>
                <a:cs typeface="Calibri" panose="020F0502020204030204" pitchFamily="34" charset="0"/>
              </a:rPr>
              <a:t> where</a:t>
            </a: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 </a:t>
            </a: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x</a:t>
            </a:r>
            <a:r>
              <a:rPr lang="en-US" altLang="he-IL" sz="1200" baseline="-25000" dirty="0">
                <a:solidFill>
                  <a:schemeClr val="bg1"/>
                </a:solidFill>
                <a:latin typeface="Calibri" panose="020F0502020204030204" pitchFamily="34" charset="0"/>
                <a:cs typeface="Calibri" panose="020F0502020204030204" pitchFamily="34" charset="0"/>
              </a:rPr>
              <a:t>3 </a:t>
            </a:r>
            <a:r>
              <a:rPr lang="en-US" altLang="he-IL" sz="1200" dirty="0">
                <a:solidFill>
                  <a:schemeClr val="bg1"/>
                </a:solidFill>
                <a:latin typeface="Calibri" panose="020F0502020204030204" pitchFamily="34" charset="0"/>
                <a:cs typeface="Calibri" panose="020F0502020204030204" pitchFamily="34" charset="0"/>
              </a:rPr>
              <a:t>= m² - x</a:t>
            </a:r>
            <a:r>
              <a:rPr lang="en-US" altLang="he-IL" sz="1200" baseline="-25000" dirty="0">
                <a:solidFill>
                  <a:schemeClr val="bg1"/>
                </a:solidFill>
                <a:latin typeface="Calibri" panose="020F0502020204030204" pitchFamily="34" charset="0"/>
                <a:cs typeface="Calibri" panose="020F0502020204030204" pitchFamily="34" charset="0"/>
              </a:rPr>
              <a:t>1 </a:t>
            </a:r>
            <a:r>
              <a:rPr lang="en-US" altLang="he-IL" sz="1200" dirty="0">
                <a:solidFill>
                  <a:schemeClr val="bg1"/>
                </a:solidFill>
                <a:latin typeface="Calibri" panose="020F0502020204030204" pitchFamily="34" charset="0"/>
                <a:cs typeface="Calibri" panose="020F0502020204030204" pitchFamily="34" charset="0"/>
              </a:rPr>
              <a:t>- x</a:t>
            </a:r>
            <a:r>
              <a:rPr lang="en-US" altLang="he-IL" sz="1200" baseline="-25000" dirty="0">
                <a:solidFill>
                  <a:schemeClr val="bg1"/>
                </a:solidFill>
                <a:latin typeface="Calibri" panose="020F0502020204030204" pitchFamily="34" charset="0"/>
                <a:cs typeface="Calibri" panose="020F0502020204030204" pitchFamily="34" charset="0"/>
              </a:rPr>
              <a:t>2</a:t>
            </a:r>
            <a:r>
              <a:rPr lang="en-US" altLang="he-IL" sz="1200" dirty="0">
                <a:solidFill>
                  <a:schemeClr val="bg1"/>
                </a:solidFill>
                <a:latin typeface="Calibri" panose="020F0502020204030204" pitchFamily="34" charset="0"/>
                <a:cs typeface="Calibri" panose="020F0502020204030204" pitchFamily="34" charset="0"/>
              </a:rPr>
              <a:t> </a:t>
            </a:r>
          </a:p>
          <a:p>
            <a:pPr>
              <a:lnSpc>
                <a:spcPct val="80000"/>
              </a:lnSpc>
              <a:defRPr/>
            </a:pPr>
            <a:endParaRPr lang="en-US" altLang="he-IL" sz="1200" dirty="0">
              <a:solidFill>
                <a:schemeClr val="bg1"/>
              </a:solidFill>
              <a:latin typeface="Calibri" panose="020F0502020204030204" pitchFamily="34" charset="0"/>
              <a:cs typeface="Calibri" panose="020F0502020204030204" pitchFamily="34" charset="0"/>
            </a:endParaRP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3 </a:t>
            </a:r>
            <a:r>
              <a:rPr lang="en-US" altLang="he-IL" sz="1200" dirty="0">
                <a:solidFill>
                  <a:schemeClr val="bg1"/>
                </a:solidFill>
                <a:latin typeface="Calibri" panose="020F0502020204030204" pitchFamily="34" charset="0"/>
                <a:cs typeface="Calibri" panose="020F0502020204030204" pitchFamily="34" charset="0"/>
              </a:rPr>
              <a:t>= m*(x</a:t>
            </a:r>
            <a:r>
              <a:rPr lang="en-US" altLang="he-IL" sz="1200" baseline="-25000" dirty="0">
                <a:solidFill>
                  <a:schemeClr val="bg1"/>
                </a:solidFill>
                <a:latin typeface="Calibri" panose="020F0502020204030204" pitchFamily="34" charset="0"/>
                <a:cs typeface="Calibri" panose="020F0502020204030204" pitchFamily="34" charset="0"/>
              </a:rPr>
              <a:t>1 </a:t>
            </a:r>
            <a:r>
              <a:rPr lang="en-US" altLang="he-IL" sz="1200" dirty="0">
                <a:solidFill>
                  <a:schemeClr val="bg1"/>
                </a:solidFill>
                <a:latin typeface="Calibri" panose="020F0502020204030204" pitchFamily="34" charset="0"/>
                <a:cs typeface="Calibri" panose="020F0502020204030204" pitchFamily="34" charset="0"/>
              </a:rPr>
              <a:t>– x</a:t>
            </a:r>
            <a:r>
              <a:rPr lang="en-US" altLang="he-IL" sz="1200" baseline="-25000" dirty="0">
                <a:solidFill>
                  <a:schemeClr val="bg1"/>
                </a:solidFill>
                <a:latin typeface="Calibri" panose="020F0502020204030204" pitchFamily="34" charset="0"/>
                <a:cs typeface="Calibri" panose="020F0502020204030204" pitchFamily="34" charset="0"/>
              </a:rPr>
              <a:t>3</a:t>
            </a:r>
            <a:r>
              <a:rPr lang="en-US" altLang="he-IL" sz="1200" dirty="0">
                <a:solidFill>
                  <a:schemeClr val="bg1"/>
                </a:solidFill>
                <a:latin typeface="Calibri" panose="020F0502020204030204" pitchFamily="34" charset="0"/>
                <a:cs typeface="Calibri" panose="020F0502020204030204" pitchFamily="34" charset="0"/>
              </a:rPr>
              <a:t>) - y</a:t>
            </a:r>
            <a:r>
              <a:rPr lang="en-US" altLang="he-IL" sz="1200" baseline="-25000" dirty="0">
                <a:solidFill>
                  <a:schemeClr val="bg1"/>
                </a:solidFill>
                <a:latin typeface="Calibri" panose="020F0502020204030204" pitchFamily="34" charset="0"/>
                <a:cs typeface="Calibri" panose="020F0502020204030204" pitchFamily="34" charset="0"/>
              </a:rPr>
              <a:t>1 </a:t>
            </a:r>
            <a:r>
              <a:rPr lang="en-US" altLang="he-IL" sz="1200" dirty="0">
                <a:solidFill>
                  <a:schemeClr val="bg1"/>
                </a:solidFill>
                <a:latin typeface="Calibri" panose="020F0502020204030204" pitchFamily="34" charset="0"/>
                <a:cs typeface="Calibri" panose="020F0502020204030204" pitchFamily="34" charset="0"/>
              </a:rPr>
              <a:t>, and</a:t>
            </a:r>
          </a:p>
          <a:p>
            <a:pPr>
              <a:lnSpc>
                <a:spcPct val="80000"/>
              </a:lnSpc>
              <a:defRPr/>
            </a:pPr>
            <a:endParaRPr lang="en-US" altLang="he-IL" sz="1200" dirty="0">
              <a:solidFill>
                <a:schemeClr val="bg1"/>
              </a:solidFill>
              <a:latin typeface="Calibri" panose="020F0502020204030204" pitchFamily="34" charset="0"/>
              <a:cs typeface="Calibri" panose="020F0502020204030204" pitchFamily="34" charset="0"/>
            </a:endParaRP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m = (y</a:t>
            </a:r>
            <a:r>
              <a:rPr lang="en-US" altLang="he-IL" sz="1200" baseline="-25000" dirty="0">
                <a:solidFill>
                  <a:schemeClr val="bg1"/>
                </a:solidFill>
                <a:latin typeface="Calibri" panose="020F0502020204030204" pitchFamily="34" charset="0"/>
                <a:cs typeface="Calibri" panose="020F0502020204030204" pitchFamily="34" charset="0"/>
              </a:rPr>
              <a:t>2 </a:t>
            </a:r>
            <a:r>
              <a:rPr lang="en-US" altLang="he-IL" sz="1200" dirty="0">
                <a:solidFill>
                  <a:schemeClr val="bg1"/>
                </a:solidFill>
                <a:latin typeface="Calibri" panose="020F0502020204030204" pitchFamily="34" charset="0"/>
                <a:cs typeface="Calibri" panose="020F0502020204030204" pitchFamily="34" charset="0"/>
              </a:rPr>
              <a:t>– y</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dirty="0">
                <a:solidFill>
                  <a:schemeClr val="bg1"/>
                </a:solidFill>
                <a:latin typeface="Calibri" panose="020F0502020204030204" pitchFamily="34" charset="0"/>
                <a:cs typeface="Calibri" panose="020F0502020204030204" pitchFamily="34" charset="0"/>
              </a:rPr>
              <a:t>) / (x</a:t>
            </a:r>
            <a:r>
              <a:rPr lang="en-US" altLang="he-IL" sz="1200" baseline="-25000" dirty="0">
                <a:solidFill>
                  <a:schemeClr val="bg1"/>
                </a:solidFill>
                <a:latin typeface="Calibri" panose="020F0502020204030204" pitchFamily="34" charset="0"/>
                <a:cs typeface="Calibri" panose="020F0502020204030204" pitchFamily="34" charset="0"/>
              </a:rPr>
              <a:t>2 </a:t>
            </a:r>
            <a:r>
              <a:rPr lang="en-US" altLang="he-IL" sz="1200" dirty="0">
                <a:solidFill>
                  <a:schemeClr val="bg1"/>
                </a:solidFill>
                <a:latin typeface="Calibri" panose="020F0502020204030204" pitchFamily="34" charset="0"/>
                <a:cs typeface="Calibri" panose="020F0502020204030204" pitchFamily="34" charset="0"/>
              </a:rPr>
              <a:t>– x</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dirty="0">
                <a:solidFill>
                  <a:schemeClr val="bg1"/>
                </a:solidFill>
                <a:latin typeface="Calibri" panose="020F0502020204030204" pitchFamily="34" charset="0"/>
                <a:cs typeface="Calibri" panose="020F0502020204030204" pitchFamily="34" charset="0"/>
              </a:rPr>
              <a:t>)</a:t>
            </a:r>
            <a:endParaRPr lang="el-GR" altLang="he-IL" sz="1200" dirty="0">
              <a:solidFill>
                <a:schemeClr val="bg1"/>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A0568C7-1471-4B58-BD11-08ED930F6672}"/>
              </a:ext>
            </a:extLst>
          </p:cNvPr>
          <p:cNvSpPr/>
          <p:nvPr/>
        </p:nvSpPr>
        <p:spPr>
          <a:xfrm>
            <a:off x="3381947" y="2505723"/>
            <a:ext cx="2609368" cy="923330"/>
          </a:xfrm>
          <a:prstGeom prst="rect">
            <a:avLst/>
          </a:prstGeom>
        </p:spPr>
        <p:txBody>
          <a:bodyPr wrap="square">
            <a:spAutoFit/>
          </a:bodyPr>
          <a:lstStyle/>
          <a:p>
            <a:pPr>
              <a:lnSpc>
                <a:spcPct val="90000"/>
              </a:lnSpc>
              <a:defRPr/>
            </a:pPr>
            <a:r>
              <a:rPr lang="en-US" altLang="he-IL" sz="1200" dirty="0">
                <a:solidFill>
                  <a:schemeClr val="bg1"/>
                </a:solidFill>
                <a:latin typeface="Calibri" panose="020F0502020204030204" pitchFamily="34" charset="0"/>
                <a:cs typeface="Calibri" panose="020F0502020204030204" pitchFamily="34" charset="0"/>
              </a:rPr>
              <a:t>Addition is defined as follows: </a:t>
            </a:r>
          </a:p>
          <a:p>
            <a:pPr>
              <a:lnSpc>
                <a:spcPct val="90000"/>
              </a:lnSpc>
              <a:defRPr/>
            </a:pPr>
            <a:endParaRPr lang="en-US" altLang="he-IL" sz="1200" dirty="0">
              <a:solidFill>
                <a:schemeClr val="bg1"/>
              </a:solidFill>
              <a:latin typeface="Calibri" panose="020F0502020204030204" pitchFamily="34" charset="0"/>
              <a:cs typeface="Calibri" panose="020F0502020204030204" pitchFamily="34" charset="0"/>
            </a:endParaRPr>
          </a:p>
          <a:p>
            <a:pPr>
              <a:lnSpc>
                <a:spcPct val="90000"/>
              </a:lnSpc>
              <a:defRPr/>
            </a:pPr>
            <a:r>
              <a:rPr lang="en-US" altLang="he-IL" sz="1200" dirty="0">
                <a:solidFill>
                  <a:schemeClr val="bg1"/>
                </a:solidFill>
                <a:latin typeface="Calibri" panose="020F0502020204030204" pitchFamily="34" charset="0"/>
                <a:cs typeface="Calibri" panose="020F0502020204030204" pitchFamily="34" charset="0"/>
              </a:rPr>
              <a:t>(x</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dirty="0">
                <a:solidFill>
                  <a:schemeClr val="bg1"/>
                </a:solidFill>
                <a:latin typeface="Calibri" panose="020F0502020204030204" pitchFamily="34" charset="0"/>
                <a:cs typeface="Calibri" panose="020F0502020204030204" pitchFamily="34" charset="0"/>
              </a:rPr>
              <a:t>) + (x</a:t>
            </a:r>
            <a:r>
              <a:rPr lang="en-US" altLang="he-IL" sz="1200" baseline="-25000" dirty="0">
                <a:solidFill>
                  <a:schemeClr val="bg1"/>
                </a:solidFill>
                <a:latin typeface="Calibri" panose="020F0502020204030204" pitchFamily="34" charset="0"/>
                <a:cs typeface="Calibri" panose="020F0502020204030204" pitchFamily="34" charset="0"/>
              </a:rPr>
              <a:t>2</a:t>
            </a: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2</a:t>
            </a:r>
            <a:r>
              <a:rPr lang="en-US" altLang="he-IL" sz="1200" dirty="0">
                <a:solidFill>
                  <a:schemeClr val="bg1"/>
                </a:solidFill>
                <a:latin typeface="Calibri" panose="020F0502020204030204" pitchFamily="34" charset="0"/>
                <a:cs typeface="Calibri" panose="020F0502020204030204" pitchFamily="34" charset="0"/>
              </a:rPr>
              <a:t>) = (x</a:t>
            </a:r>
            <a:r>
              <a:rPr lang="en-US" altLang="he-IL" sz="1200" baseline="-25000" dirty="0">
                <a:solidFill>
                  <a:schemeClr val="bg1"/>
                </a:solidFill>
                <a:latin typeface="Calibri" panose="020F0502020204030204" pitchFamily="34" charset="0"/>
                <a:cs typeface="Calibri" panose="020F0502020204030204" pitchFamily="34" charset="0"/>
              </a:rPr>
              <a:t>3</a:t>
            </a: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3</a:t>
            </a:r>
            <a:r>
              <a:rPr lang="en-US" altLang="he-IL" sz="1200" dirty="0">
                <a:solidFill>
                  <a:schemeClr val="bg1"/>
                </a:solidFill>
                <a:latin typeface="Calibri" panose="020F0502020204030204" pitchFamily="34" charset="0"/>
                <a:cs typeface="Calibri" panose="020F0502020204030204" pitchFamily="34" charset="0"/>
              </a:rPr>
              <a:t>) </a:t>
            </a:r>
            <a:r>
              <a:rPr lang="en-US" altLang="he-IL" sz="1200" dirty="0">
                <a:solidFill>
                  <a:schemeClr val="bg1"/>
                </a:solidFill>
                <a:latin typeface="Calibri" panose="020F0502020204030204" pitchFamily="34" charset="0"/>
                <a:ea typeface="Arial Unicode MS" panose="020B0604020202020204" pitchFamily="34" charset="-128"/>
                <a:cs typeface="Calibri" panose="020F0502020204030204" pitchFamily="34" charset="0"/>
              </a:rPr>
              <a:t>∈</a:t>
            </a:r>
            <a:r>
              <a:rPr lang="en-US" altLang="he-IL" sz="1200" dirty="0">
                <a:solidFill>
                  <a:schemeClr val="bg1"/>
                </a:solidFill>
                <a:latin typeface="Calibri" panose="020F0502020204030204" pitchFamily="34" charset="0"/>
                <a:cs typeface="Calibri" panose="020F0502020204030204" pitchFamily="34" charset="0"/>
              </a:rPr>
              <a:t> </a:t>
            </a:r>
            <a:r>
              <a:rPr lang="en-US" altLang="he-IL" sz="1200" i="1" dirty="0">
                <a:solidFill>
                  <a:schemeClr val="bg1"/>
                </a:solidFill>
                <a:latin typeface="Calibri" panose="020F0502020204030204" pitchFamily="34" charset="0"/>
                <a:cs typeface="Calibri" panose="020F0502020204030204" pitchFamily="34" charset="0"/>
              </a:rPr>
              <a:t>E</a:t>
            </a:r>
            <a:r>
              <a:rPr lang="en-US" altLang="he-IL" sz="1200" dirty="0">
                <a:solidFill>
                  <a:schemeClr val="bg1"/>
                </a:solidFill>
                <a:latin typeface="Calibri" panose="020F0502020204030204" pitchFamily="34" charset="0"/>
                <a:cs typeface="Calibri" panose="020F0502020204030204" pitchFamily="34" charset="0"/>
              </a:rPr>
              <a:t> where </a:t>
            </a:r>
          </a:p>
          <a:p>
            <a:pPr>
              <a:lnSpc>
                <a:spcPct val="90000"/>
              </a:lnSpc>
              <a:defRPr/>
            </a:pPr>
            <a:r>
              <a:rPr lang="en-US" altLang="he-IL" sz="1200" dirty="0">
                <a:solidFill>
                  <a:schemeClr val="bg1"/>
                </a:solidFill>
                <a:latin typeface="Calibri" panose="020F0502020204030204" pitchFamily="34" charset="0"/>
                <a:cs typeface="Calibri" panose="020F0502020204030204" pitchFamily="34" charset="0"/>
              </a:rPr>
              <a:t>	</a:t>
            </a:r>
          </a:p>
          <a:p>
            <a:pPr>
              <a:lnSpc>
                <a:spcPct val="90000"/>
              </a:lnSpc>
              <a:defRPr/>
            </a:pPr>
            <a:r>
              <a:rPr lang="en-US" altLang="he-IL" sz="1200" dirty="0">
                <a:solidFill>
                  <a:schemeClr val="bg1"/>
                </a:solidFill>
                <a:latin typeface="Calibri" panose="020F0502020204030204" pitchFamily="34" charset="0"/>
                <a:cs typeface="Calibri" panose="020F0502020204030204" pitchFamily="34" charset="0"/>
              </a:rPr>
              <a:t>(x,y) + (x,-y) = </a:t>
            </a:r>
            <a:r>
              <a:rPr lang="en-US" altLang="he-IL" sz="1200" i="1" dirty="0">
                <a:solidFill>
                  <a:schemeClr val="bg1"/>
                </a:solidFill>
                <a:latin typeface="Calibri" panose="020F0502020204030204" pitchFamily="34" charset="0"/>
                <a:cs typeface="Calibri" panose="020F0502020204030204" pitchFamily="34" charset="0"/>
              </a:rPr>
              <a:t>O</a:t>
            </a:r>
            <a:r>
              <a:rPr lang="en-US" altLang="he-IL" sz="1200" dirty="0">
                <a:solidFill>
                  <a:schemeClr val="bg1"/>
                </a:solidFill>
                <a:latin typeface="Calibri" panose="020F0502020204030204" pitchFamily="34" charset="0"/>
                <a:cs typeface="Calibri" panose="020F0502020204030204" pitchFamily="34" charset="0"/>
              </a:rPr>
              <a:t>, the point at infinity</a:t>
            </a:r>
          </a:p>
        </p:txBody>
      </p:sp>
      <p:sp>
        <p:nvSpPr>
          <p:cNvPr id="8" name="Rectangle 7">
            <a:extLst>
              <a:ext uri="{FF2B5EF4-FFF2-40B4-BE49-F238E27FC236}">
                <a16:creationId xmlns:a16="http://schemas.microsoft.com/office/drawing/2014/main" id="{C2831D49-3E30-41AE-A703-38540DFC66BB}"/>
              </a:ext>
            </a:extLst>
          </p:cNvPr>
          <p:cNvSpPr/>
          <p:nvPr/>
        </p:nvSpPr>
        <p:spPr>
          <a:xfrm>
            <a:off x="6161223" y="2505723"/>
            <a:ext cx="2587242" cy="1425647"/>
          </a:xfrm>
          <a:prstGeom prst="rect">
            <a:avLst/>
          </a:prstGeom>
        </p:spPr>
        <p:txBody>
          <a:bodyPr wrap="square">
            <a:spAutoFit/>
          </a:bodyPr>
          <a:lstStyle/>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Addition is defined as follows: </a:t>
            </a:r>
          </a:p>
          <a:p>
            <a:pPr>
              <a:lnSpc>
                <a:spcPct val="80000"/>
              </a:lnSpc>
              <a:defRPr/>
            </a:pPr>
            <a:endParaRPr lang="en-US" altLang="he-IL" sz="1200" dirty="0">
              <a:solidFill>
                <a:schemeClr val="bg1"/>
              </a:solidFill>
              <a:latin typeface="Calibri" panose="020F0502020204030204" pitchFamily="34" charset="0"/>
              <a:cs typeface="Calibri" panose="020F0502020204030204" pitchFamily="34" charset="0"/>
            </a:endParaRP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(x</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dirty="0">
                <a:solidFill>
                  <a:schemeClr val="bg1"/>
                </a:solidFill>
                <a:latin typeface="Calibri" panose="020F0502020204030204" pitchFamily="34" charset="0"/>
                <a:cs typeface="Calibri" panose="020F0502020204030204" pitchFamily="34" charset="0"/>
              </a:rPr>
              <a:t>) + (x</a:t>
            </a:r>
            <a:r>
              <a:rPr lang="en-US" altLang="he-IL" sz="1200" baseline="-25000" dirty="0">
                <a:solidFill>
                  <a:schemeClr val="bg1"/>
                </a:solidFill>
                <a:latin typeface="Calibri" panose="020F0502020204030204" pitchFamily="34" charset="0"/>
                <a:cs typeface="Calibri" panose="020F0502020204030204" pitchFamily="34" charset="0"/>
              </a:rPr>
              <a:t>2</a:t>
            </a: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2</a:t>
            </a:r>
            <a:r>
              <a:rPr lang="en-US" altLang="he-IL" sz="1200" dirty="0">
                <a:solidFill>
                  <a:schemeClr val="bg1"/>
                </a:solidFill>
                <a:latin typeface="Calibri" panose="020F0502020204030204" pitchFamily="34" charset="0"/>
                <a:cs typeface="Calibri" panose="020F0502020204030204" pitchFamily="34" charset="0"/>
              </a:rPr>
              <a:t>) = (x</a:t>
            </a:r>
            <a:r>
              <a:rPr lang="en-US" altLang="he-IL" sz="1200" baseline="-25000" dirty="0">
                <a:solidFill>
                  <a:schemeClr val="bg1"/>
                </a:solidFill>
                <a:latin typeface="Calibri" panose="020F0502020204030204" pitchFamily="34" charset="0"/>
                <a:cs typeface="Calibri" panose="020F0502020204030204" pitchFamily="34" charset="0"/>
              </a:rPr>
              <a:t>3</a:t>
            </a: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3</a:t>
            </a:r>
            <a:r>
              <a:rPr lang="en-US" altLang="he-IL" sz="1200" dirty="0">
                <a:solidFill>
                  <a:schemeClr val="bg1"/>
                </a:solidFill>
                <a:latin typeface="Calibri" panose="020F0502020204030204" pitchFamily="34" charset="0"/>
                <a:cs typeface="Calibri" panose="020F0502020204030204" pitchFamily="34" charset="0"/>
              </a:rPr>
              <a:t>) </a:t>
            </a:r>
            <a:r>
              <a:rPr lang="en-US" altLang="he-IL" sz="1200" dirty="0">
                <a:solidFill>
                  <a:schemeClr val="bg1"/>
                </a:solidFill>
                <a:latin typeface="Calibri" panose="020F0502020204030204" pitchFamily="34" charset="0"/>
                <a:ea typeface="Arial Unicode MS" panose="020B0604020202020204" pitchFamily="34" charset="-128"/>
                <a:cs typeface="Calibri" panose="020F0502020204030204" pitchFamily="34" charset="0"/>
              </a:rPr>
              <a:t>∈</a:t>
            </a:r>
            <a:r>
              <a:rPr lang="en-US" altLang="he-IL" sz="1200" dirty="0">
                <a:solidFill>
                  <a:schemeClr val="bg1"/>
                </a:solidFill>
                <a:latin typeface="Calibri" panose="020F0502020204030204" pitchFamily="34" charset="0"/>
                <a:cs typeface="Calibri" panose="020F0502020204030204" pitchFamily="34" charset="0"/>
              </a:rPr>
              <a:t> </a:t>
            </a:r>
            <a:r>
              <a:rPr lang="en-US" altLang="he-IL" sz="1200" i="1" dirty="0">
                <a:solidFill>
                  <a:schemeClr val="bg1"/>
                </a:solidFill>
                <a:latin typeface="Calibri" panose="020F0502020204030204" pitchFamily="34" charset="0"/>
                <a:cs typeface="Calibri" panose="020F0502020204030204" pitchFamily="34" charset="0"/>
              </a:rPr>
              <a:t>E</a:t>
            </a:r>
            <a:r>
              <a:rPr lang="en-US" altLang="he-IL" sz="1200" dirty="0">
                <a:solidFill>
                  <a:schemeClr val="bg1"/>
                </a:solidFill>
                <a:latin typeface="Calibri" panose="020F0502020204030204" pitchFamily="34" charset="0"/>
                <a:cs typeface="Calibri" panose="020F0502020204030204" pitchFamily="34" charset="0"/>
              </a:rPr>
              <a:t> where </a:t>
            </a: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	</a:t>
            </a: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x</a:t>
            </a:r>
            <a:r>
              <a:rPr lang="en-US" altLang="he-IL" sz="1200" baseline="-25000" dirty="0">
                <a:solidFill>
                  <a:schemeClr val="bg1"/>
                </a:solidFill>
                <a:latin typeface="Calibri" panose="020F0502020204030204" pitchFamily="34" charset="0"/>
                <a:cs typeface="Calibri" panose="020F0502020204030204" pitchFamily="34" charset="0"/>
              </a:rPr>
              <a:t>3 </a:t>
            </a:r>
            <a:r>
              <a:rPr lang="en-US" altLang="he-IL" sz="1200" dirty="0">
                <a:solidFill>
                  <a:schemeClr val="bg1"/>
                </a:solidFill>
                <a:latin typeface="Calibri" panose="020F0502020204030204" pitchFamily="34" charset="0"/>
                <a:cs typeface="Calibri" panose="020F0502020204030204" pitchFamily="34" charset="0"/>
              </a:rPr>
              <a:t>= m² - x</a:t>
            </a:r>
            <a:r>
              <a:rPr lang="en-US" altLang="he-IL" sz="1200" baseline="-25000" dirty="0">
                <a:solidFill>
                  <a:schemeClr val="bg1"/>
                </a:solidFill>
                <a:latin typeface="Calibri" panose="020F0502020204030204" pitchFamily="34" charset="0"/>
                <a:cs typeface="Calibri" panose="020F0502020204030204" pitchFamily="34" charset="0"/>
              </a:rPr>
              <a:t>1 </a:t>
            </a:r>
            <a:r>
              <a:rPr lang="en-US" altLang="he-IL" sz="1200" dirty="0">
                <a:solidFill>
                  <a:schemeClr val="bg1"/>
                </a:solidFill>
                <a:latin typeface="Calibri" panose="020F0502020204030204" pitchFamily="34" charset="0"/>
                <a:cs typeface="Calibri" panose="020F0502020204030204" pitchFamily="34" charset="0"/>
              </a:rPr>
              <a:t>- x</a:t>
            </a:r>
            <a:r>
              <a:rPr lang="en-US" altLang="he-IL" sz="1200" baseline="-25000" dirty="0">
                <a:solidFill>
                  <a:schemeClr val="bg1"/>
                </a:solidFill>
                <a:latin typeface="Calibri" panose="020F0502020204030204" pitchFamily="34" charset="0"/>
                <a:cs typeface="Calibri" panose="020F0502020204030204" pitchFamily="34" charset="0"/>
              </a:rPr>
              <a:t>2</a:t>
            </a:r>
            <a:r>
              <a:rPr lang="en-US" altLang="he-IL" sz="1200" dirty="0">
                <a:solidFill>
                  <a:schemeClr val="bg1"/>
                </a:solidFill>
                <a:latin typeface="Calibri" panose="020F0502020204030204" pitchFamily="34" charset="0"/>
                <a:cs typeface="Calibri" panose="020F0502020204030204" pitchFamily="34" charset="0"/>
              </a:rPr>
              <a:t> </a:t>
            </a:r>
          </a:p>
          <a:p>
            <a:pPr>
              <a:lnSpc>
                <a:spcPct val="80000"/>
              </a:lnSpc>
              <a:defRPr/>
            </a:pPr>
            <a:endParaRPr lang="en-US" altLang="he-IL" sz="1200" dirty="0">
              <a:solidFill>
                <a:schemeClr val="bg1"/>
              </a:solidFill>
              <a:latin typeface="Calibri" panose="020F0502020204030204" pitchFamily="34" charset="0"/>
              <a:cs typeface="Calibri" panose="020F0502020204030204" pitchFamily="34" charset="0"/>
            </a:endParaRP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y</a:t>
            </a:r>
            <a:r>
              <a:rPr lang="en-US" altLang="he-IL" sz="1200" baseline="-25000" dirty="0">
                <a:solidFill>
                  <a:schemeClr val="bg1"/>
                </a:solidFill>
                <a:latin typeface="Calibri" panose="020F0502020204030204" pitchFamily="34" charset="0"/>
                <a:cs typeface="Calibri" panose="020F0502020204030204" pitchFamily="34" charset="0"/>
              </a:rPr>
              <a:t>3 </a:t>
            </a:r>
            <a:r>
              <a:rPr lang="en-US" altLang="he-IL" sz="1200" dirty="0">
                <a:solidFill>
                  <a:schemeClr val="bg1"/>
                </a:solidFill>
                <a:latin typeface="Calibri" panose="020F0502020204030204" pitchFamily="34" charset="0"/>
                <a:cs typeface="Calibri" panose="020F0502020204030204" pitchFamily="34" charset="0"/>
              </a:rPr>
              <a:t>= m(x</a:t>
            </a:r>
            <a:r>
              <a:rPr lang="en-US" altLang="he-IL" sz="1200" baseline="-25000" dirty="0">
                <a:solidFill>
                  <a:schemeClr val="bg1"/>
                </a:solidFill>
                <a:latin typeface="Calibri" panose="020F0502020204030204" pitchFamily="34" charset="0"/>
                <a:cs typeface="Calibri" panose="020F0502020204030204" pitchFamily="34" charset="0"/>
              </a:rPr>
              <a:t>1 </a:t>
            </a:r>
            <a:r>
              <a:rPr lang="en-US" altLang="he-IL" sz="1200" dirty="0">
                <a:solidFill>
                  <a:schemeClr val="bg1"/>
                </a:solidFill>
                <a:latin typeface="Calibri" panose="020F0502020204030204" pitchFamily="34" charset="0"/>
                <a:cs typeface="Calibri" panose="020F0502020204030204" pitchFamily="34" charset="0"/>
              </a:rPr>
              <a:t>– x</a:t>
            </a:r>
            <a:r>
              <a:rPr lang="en-US" altLang="he-IL" sz="1200" baseline="-25000" dirty="0">
                <a:solidFill>
                  <a:schemeClr val="bg1"/>
                </a:solidFill>
                <a:latin typeface="Calibri" panose="020F0502020204030204" pitchFamily="34" charset="0"/>
                <a:cs typeface="Calibri" panose="020F0502020204030204" pitchFamily="34" charset="0"/>
              </a:rPr>
              <a:t>3</a:t>
            </a:r>
            <a:r>
              <a:rPr lang="en-US" altLang="he-IL" sz="1200" dirty="0">
                <a:solidFill>
                  <a:schemeClr val="bg1"/>
                </a:solidFill>
                <a:latin typeface="Calibri" panose="020F0502020204030204" pitchFamily="34" charset="0"/>
                <a:cs typeface="Calibri" panose="020F0502020204030204" pitchFamily="34" charset="0"/>
              </a:rPr>
              <a:t>) - y</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dirty="0">
                <a:solidFill>
                  <a:schemeClr val="bg1"/>
                </a:solidFill>
                <a:latin typeface="Calibri" panose="020F0502020204030204" pitchFamily="34" charset="0"/>
                <a:cs typeface="Calibri" panose="020F0502020204030204" pitchFamily="34" charset="0"/>
              </a:rPr>
              <a:t>, and</a:t>
            </a:r>
          </a:p>
          <a:p>
            <a:pPr>
              <a:lnSpc>
                <a:spcPct val="80000"/>
              </a:lnSpc>
              <a:defRPr/>
            </a:pPr>
            <a:endParaRPr lang="en-US" altLang="he-IL" sz="1200" dirty="0">
              <a:solidFill>
                <a:schemeClr val="bg1"/>
              </a:solidFill>
              <a:latin typeface="Calibri" panose="020F0502020204030204" pitchFamily="34" charset="0"/>
              <a:cs typeface="Calibri" panose="020F0502020204030204" pitchFamily="34" charset="0"/>
            </a:endParaRPr>
          </a:p>
          <a:p>
            <a:pPr>
              <a:lnSpc>
                <a:spcPct val="80000"/>
              </a:lnSpc>
              <a:defRPr/>
            </a:pPr>
            <a:r>
              <a:rPr lang="en-US" altLang="he-IL" sz="1200" dirty="0">
                <a:solidFill>
                  <a:schemeClr val="bg1"/>
                </a:solidFill>
                <a:latin typeface="Calibri" panose="020F0502020204030204" pitchFamily="34" charset="0"/>
                <a:cs typeface="Calibri" panose="020F0502020204030204" pitchFamily="34" charset="0"/>
              </a:rPr>
              <a:t>m = (3x</a:t>
            </a:r>
            <a:r>
              <a:rPr lang="en-US" altLang="he-IL" sz="1200" baseline="-25000" dirty="0">
                <a:solidFill>
                  <a:schemeClr val="bg1"/>
                </a:solidFill>
                <a:latin typeface="Calibri" panose="020F0502020204030204" pitchFamily="34" charset="0"/>
                <a:cs typeface="Calibri" panose="020F0502020204030204" pitchFamily="34" charset="0"/>
              </a:rPr>
              <a:t>1</a:t>
            </a:r>
            <a:r>
              <a:rPr lang="en-US" altLang="he-IL" sz="1200" baseline="30000" dirty="0">
                <a:solidFill>
                  <a:schemeClr val="bg1"/>
                </a:solidFill>
                <a:latin typeface="Calibri" panose="020F0502020204030204" pitchFamily="34" charset="0"/>
                <a:cs typeface="Calibri" panose="020F0502020204030204" pitchFamily="34" charset="0"/>
              </a:rPr>
              <a:t>2 </a:t>
            </a:r>
            <a:r>
              <a:rPr lang="en-US" altLang="he-IL" sz="1200" dirty="0">
                <a:solidFill>
                  <a:schemeClr val="bg1"/>
                </a:solidFill>
                <a:latin typeface="Calibri" panose="020F0502020204030204" pitchFamily="34" charset="0"/>
                <a:cs typeface="Calibri" panose="020F0502020204030204" pitchFamily="34" charset="0"/>
              </a:rPr>
              <a:t>+ a) / 2y</a:t>
            </a:r>
            <a:r>
              <a:rPr lang="en-US" altLang="he-IL" sz="1200" baseline="-25000" dirty="0">
                <a:solidFill>
                  <a:schemeClr val="bg1"/>
                </a:solidFill>
                <a:latin typeface="Calibri" panose="020F0502020204030204" pitchFamily="34" charset="0"/>
                <a:cs typeface="Calibri" panose="020F0502020204030204" pitchFamily="34" charset="0"/>
              </a:rPr>
              <a:t>1</a:t>
            </a:r>
            <a:endParaRPr lang="el-GR" altLang="he-IL" sz="1200" dirty="0">
              <a:solidFill>
                <a:schemeClr val="bg1"/>
              </a:solidFill>
              <a:latin typeface="Calibri" panose="020F0502020204030204" pitchFamily="34" charset="0"/>
              <a:cs typeface="Calibri" panose="020F0502020204030204" pitchFamily="34" charset="0"/>
            </a:endParaRPr>
          </a:p>
        </p:txBody>
      </p:sp>
      <p:pic>
        <p:nvPicPr>
          <p:cNvPr id="14" name="Picture 13" descr="A close up of text on a white background&#10;&#10;Description automatically generated">
            <a:extLst>
              <a:ext uri="{FF2B5EF4-FFF2-40B4-BE49-F238E27FC236}">
                <a16:creationId xmlns:a16="http://schemas.microsoft.com/office/drawing/2014/main" id="{FCB1AF0A-D567-40B2-B831-C51868377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405" y="1056634"/>
            <a:ext cx="864096" cy="10635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descr="A close up of a logo&#10;&#10;Description automatically generated">
            <a:extLst>
              <a:ext uri="{FF2B5EF4-FFF2-40B4-BE49-F238E27FC236}">
                <a16:creationId xmlns:a16="http://schemas.microsoft.com/office/drawing/2014/main" id="{E2B4685A-CA21-4946-BD0A-3725A5CFD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905" y="1030887"/>
            <a:ext cx="864096" cy="10920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Picture 18" descr="A close up of a mans face&#10;&#10;Description automatically generated">
            <a:extLst>
              <a:ext uri="{FF2B5EF4-FFF2-40B4-BE49-F238E27FC236}">
                <a16:creationId xmlns:a16="http://schemas.microsoft.com/office/drawing/2014/main" id="{6EF38BB7-4870-4559-A839-D9E07B097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256" y="1009392"/>
            <a:ext cx="825174" cy="10984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04423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Elliptic Curves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solidFill>
                  <a:srgbClr val="FFC000"/>
                </a:solidFill>
                <a:latin typeface="Calibri" panose="020F0502020204030204" pitchFamily="34" charset="0"/>
                <a:cs typeface="Calibri" panose="020F0502020204030204" pitchFamily="34" charset="0"/>
              </a:rPr>
              <a:t>Elliptic curve</a:t>
            </a:r>
            <a:r>
              <a:rPr lang="he-IL" sz="1600" b="1" dirty="0">
                <a:solidFill>
                  <a:srgbClr val="FFC000"/>
                </a:solidFill>
                <a:latin typeface="Calibri" panose="020F0502020204030204" pitchFamily="34" charset="0"/>
                <a:cs typeface="Calibri" panose="020F0502020204030204" pitchFamily="34" charset="0"/>
              </a:rPr>
              <a:t> </a:t>
            </a:r>
            <a:r>
              <a:rPr lang="en-US" b="1" dirty="0"/>
              <a:t>improvement</a:t>
            </a:r>
            <a:endParaRPr lang="en-US" sz="1600" b="1" dirty="0">
              <a:solidFill>
                <a:srgbClr val="FFC000"/>
              </a:solidFill>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9416B55B-3037-4992-A98E-8EFDE2E3555A}"/>
              </a:ext>
            </a:extLst>
          </p:cNvPr>
          <p:cNvSpPr txBox="1">
            <a:spLocks noChangeArrowheads="1"/>
          </p:cNvSpPr>
          <p:nvPr/>
        </p:nvSpPr>
        <p:spPr>
          <a:xfrm>
            <a:off x="369688" y="987574"/>
            <a:ext cx="7514035" cy="2343151"/>
          </a:xfrm>
          <a:prstGeom prst="rect">
            <a:avLst/>
          </a:prstGeom>
        </p:spPr>
        <p:txBody>
          <a:bodyP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000" dirty="0">
                <a:solidFill>
                  <a:schemeClr val="bg1"/>
                </a:solidFill>
                <a:latin typeface="Times New Roman" panose="02020603050405020304" pitchFamily="18" charset="0"/>
                <a:cs typeface="Times New Roman" panose="02020603050405020304" pitchFamily="18" charset="0"/>
              </a:rPr>
              <a:t>Example:</a:t>
            </a:r>
          </a:p>
          <a:p>
            <a:r>
              <a:rPr lang="en-US" altLang="zh-TW" sz="2000" dirty="0">
                <a:solidFill>
                  <a:schemeClr val="bg1"/>
                </a:solidFill>
                <a:latin typeface="Times New Roman" panose="02020603050405020304" pitchFamily="18" charset="0"/>
                <a:cs typeface="Times New Roman" panose="02020603050405020304" pitchFamily="18" charset="0"/>
              </a:rPr>
              <a:t>Compute:</a:t>
            </a:r>
            <a:br>
              <a:rPr lang="en-US" altLang="zh-TW" sz="2000" dirty="0">
                <a:solidFill>
                  <a:schemeClr val="bg1"/>
                </a:solidFill>
                <a:latin typeface="Times New Roman" panose="02020603050405020304" pitchFamily="18" charset="0"/>
                <a:cs typeface="Times New Roman" panose="02020603050405020304" pitchFamily="18" charset="0"/>
              </a:rPr>
            </a:br>
            <a:br>
              <a:rPr lang="en-US" altLang="zh-TW" sz="2000" dirty="0">
                <a:solidFill>
                  <a:schemeClr val="bg1"/>
                </a:solidFill>
                <a:latin typeface="Times New Roman" panose="02020603050405020304" pitchFamily="18" charset="0"/>
                <a:cs typeface="Times New Roman" panose="02020603050405020304" pitchFamily="18" charset="0"/>
              </a:rPr>
            </a:br>
            <a:br>
              <a:rPr lang="en-US" altLang="zh-TW" sz="2000" dirty="0">
                <a:solidFill>
                  <a:schemeClr val="bg1"/>
                </a:solidFill>
                <a:latin typeface="Times New Roman" panose="02020603050405020304" pitchFamily="18" charset="0"/>
                <a:cs typeface="Times New Roman" panose="02020603050405020304" pitchFamily="18" charset="0"/>
              </a:rPr>
            </a:br>
            <a:br>
              <a:rPr lang="en-US" altLang="zh-TW" sz="2000" dirty="0">
                <a:solidFill>
                  <a:schemeClr val="bg1"/>
                </a:solidFill>
                <a:latin typeface="Times New Roman" panose="02020603050405020304" pitchFamily="18" charset="0"/>
                <a:cs typeface="Times New Roman" panose="02020603050405020304" pitchFamily="18" charset="0"/>
              </a:rPr>
            </a:br>
            <a:endParaRPr lang="en-US" altLang="zh-TW" sz="2000" dirty="0">
              <a:solidFill>
                <a:schemeClr val="bg1"/>
              </a:solidFill>
              <a:latin typeface="Times New Roman" panose="02020603050405020304" pitchFamily="18" charset="0"/>
              <a:cs typeface="Times New Roman" panose="02020603050405020304" pitchFamily="18" charset="0"/>
            </a:endParaRPr>
          </a:p>
          <a:p>
            <a:r>
              <a:rPr lang="en-US" altLang="zh-TW" sz="2000" dirty="0">
                <a:solidFill>
                  <a:schemeClr val="bg1"/>
                </a:solidFill>
                <a:latin typeface="Times New Roman" panose="02020603050405020304" pitchFamily="18" charset="0"/>
                <a:cs typeface="Times New Roman" panose="02020603050405020304" pitchFamily="18" charset="0"/>
              </a:rPr>
              <a:t>So, we can compute</a:t>
            </a:r>
            <a:br>
              <a:rPr lang="en-US" altLang="zh-TW" sz="2000" dirty="0">
                <a:solidFill>
                  <a:schemeClr val="bg1"/>
                </a:solidFill>
                <a:latin typeface="Times New Roman" panose="02020603050405020304" pitchFamily="18" charset="0"/>
                <a:cs typeface="Times New Roman" panose="02020603050405020304" pitchFamily="18" charset="0"/>
              </a:rPr>
            </a:br>
            <a:endParaRPr lang="en-US" altLang="zh-TW" sz="2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Object 4">
                <a:extLst>
                  <a:ext uri="{FF2B5EF4-FFF2-40B4-BE49-F238E27FC236}">
                    <a16:creationId xmlns:a16="http://schemas.microsoft.com/office/drawing/2014/main" id="{20F27B67-B073-40E5-B347-0B04A95CD32A}"/>
                  </a:ext>
                </a:extLst>
              </p:cNvPr>
              <p:cNvSpPr txBox="1"/>
              <p:nvPr/>
            </p:nvSpPr>
            <p:spPr bwMode="auto">
              <a:xfrm>
                <a:off x="1552798" y="3390470"/>
                <a:ext cx="3889375" cy="133985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m>
                        <m:mPr>
                          <m:plcHide m:val="on"/>
                          <m:mcs>
                            <m:mc>
                              <m:mcPr>
                                <m:count m:val="3"/>
                                <m:mcJc m:val="center"/>
                              </m:mcPr>
                            </m:mc>
                          </m:mcs>
                          <m:ctrlPr>
                            <a:rPr lang="aa-ET" i="1" smtClean="0">
                              <a:solidFill>
                                <a:schemeClr val="bg1"/>
                              </a:solidFill>
                              <a:latin typeface="Cambria Math" panose="02040503050406030204" pitchFamily="18" charset="0"/>
                            </a:rPr>
                          </m:ctrlPr>
                        </m:mPr>
                        <m:mr>
                          <m:e>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=(2,7)</m:t>
                            </m:r>
                          </m:e>
                          <m:e>
                            <m:r>
                              <a:rPr lang="aa-ET" i="1">
                                <a:solidFill>
                                  <a:schemeClr val="bg1"/>
                                </a:solidFill>
                                <a:latin typeface="Cambria Math" panose="02040503050406030204" pitchFamily="18" charset="0"/>
                              </a:rPr>
                              <m:t>2</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=(5,2)</m:t>
                            </m:r>
                          </m:e>
                          <m:e>
                            <m:r>
                              <a:rPr lang="aa-ET" i="1">
                                <a:solidFill>
                                  <a:schemeClr val="bg1"/>
                                </a:solidFill>
                                <a:latin typeface="Cambria Math" panose="02040503050406030204" pitchFamily="18" charset="0"/>
                              </a:rPr>
                              <m:t>3</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=(8,3)</m:t>
                            </m:r>
                          </m:e>
                        </m:mr>
                        <m:mr>
                          <m:e>
                            <m:r>
                              <a:rPr lang="aa-ET" i="1">
                                <a:solidFill>
                                  <a:schemeClr val="bg1"/>
                                </a:solidFill>
                                <a:latin typeface="Cambria Math" panose="02040503050406030204" pitchFamily="18" charset="0"/>
                              </a:rPr>
                              <m:t>4</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=(10,2)</m:t>
                            </m:r>
                          </m:e>
                          <m:e>
                            <m:r>
                              <a:rPr lang="aa-ET" i="1">
                                <a:solidFill>
                                  <a:schemeClr val="bg1"/>
                                </a:solidFill>
                                <a:latin typeface="Cambria Math" panose="02040503050406030204" pitchFamily="18" charset="0"/>
                              </a:rPr>
                              <m:t>5</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=(3,6)</m:t>
                            </m:r>
                          </m:e>
                          <m:e>
                            <m:r>
                              <a:rPr lang="aa-ET" i="1">
                                <a:solidFill>
                                  <a:schemeClr val="bg1"/>
                                </a:solidFill>
                                <a:latin typeface="Cambria Math" panose="02040503050406030204" pitchFamily="18" charset="0"/>
                              </a:rPr>
                              <m:t>6</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=(7,9)</m:t>
                            </m:r>
                          </m:e>
                        </m:mr>
                        <m:mr>
                          <m:e>
                            <m:r>
                              <a:rPr lang="aa-ET" i="1">
                                <a:solidFill>
                                  <a:schemeClr val="bg1"/>
                                </a:solidFill>
                                <a:latin typeface="Cambria Math" panose="02040503050406030204" pitchFamily="18" charset="0"/>
                              </a:rPr>
                              <m:t>7</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=(7,2)</m:t>
                            </m:r>
                          </m:e>
                          <m:e>
                            <m:r>
                              <a:rPr lang="aa-ET" i="1">
                                <a:solidFill>
                                  <a:schemeClr val="bg1"/>
                                </a:solidFill>
                                <a:latin typeface="Cambria Math" panose="02040503050406030204" pitchFamily="18" charset="0"/>
                              </a:rPr>
                              <m:t>8</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=(3,5)</m:t>
                            </m:r>
                          </m:e>
                          <m:e>
                            <m:r>
                              <a:rPr lang="aa-ET" i="1">
                                <a:solidFill>
                                  <a:schemeClr val="bg1"/>
                                </a:solidFill>
                                <a:latin typeface="Cambria Math" panose="02040503050406030204" pitchFamily="18" charset="0"/>
                              </a:rPr>
                              <m:t>9</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=(10,9)</m:t>
                            </m:r>
                          </m:e>
                        </m:mr>
                        <m:mr>
                          <m:e>
                            <m:r>
                              <a:rPr lang="aa-ET" i="1">
                                <a:solidFill>
                                  <a:schemeClr val="bg1"/>
                                </a:solidFill>
                                <a:latin typeface="Cambria Math" panose="02040503050406030204" pitchFamily="18" charset="0"/>
                              </a:rPr>
                              <m:t>10</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=(8,8)</m:t>
                            </m:r>
                          </m:e>
                          <m:e>
                            <m:r>
                              <a:rPr lang="aa-ET" i="1">
                                <a:solidFill>
                                  <a:schemeClr val="bg1"/>
                                </a:solidFill>
                                <a:latin typeface="Cambria Math" panose="02040503050406030204" pitchFamily="18" charset="0"/>
                              </a:rPr>
                              <m:t>11</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=(5,9)</m:t>
                            </m:r>
                          </m:e>
                          <m:e>
                            <m:r>
                              <a:rPr lang="aa-ET" i="1">
                                <a:solidFill>
                                  <a:schemeClr val="bg1"/>
                                </a:solidFill>
                                <a:latin typeface="Cambria Math" panose="02040503050406030204" pitchFamily="18" charset="0"/>
                              </a:rPr>
                              <m:t>12</m:t>
                            </m:r>
                            <m:r>
                              <a:rPr lang="aa-ET" i="1">
                                <a:solidFill>
                                  <a:schemeClr val="bg1"/>
                                </a:solidFill>
                                <a:latin typeface="Cambria Math" panose="02040503050406030204" pitchFamily="18" charset="0"/>
                              </a:rPr>
                              <m:t>𝛼</m:t>
                            </m:r>
                            <m:r>
                              <a:rPr lang="aa-ET" i="1">
                                <a:solidFill>
                                  <a:schemeClr val="bg1"/>
                                </a:solidFill>
                                <a:latin typeface="Cambria Math" panose="02040503050406030204" pitchFamily="18" charset="0"/>
                              </a:rPr>
                              <m:t>=(2,4)</m:t>
                            </m:r>
                          </m:e>
                        </m:mr>
                      </m:m>
                    </m:oMath>
                  </m:oMathPara>
                </a14:m>
                <a:endParaRPr lang="aa-ET" dirty="0">
                  <a:solidFill>
                    <a:schemeClr val="bg1"/>
                  </a:solidFill>
                </a:endParaRPr>
              </a:p>
            </p:txBody>
          </p:sp>
        </mc:Choice>
        <mc:Fallback xmlns="">
          <p:sp>
            <p:nvSpPr>
              <p:cNvPr id="8" name="Object 4">
                <a:extLst>
                  <a:ext uri="{FF2B5EF4-FFF2-40B4-BE49-F238E27FC236}">
                    <a16:creationId xmlns:a16="http://schemas.microsoft.com/office/drawing/2014/main" id="{20F27B67-B073-40E5-B347-0B04A95CD32A}"/>
                  </a:ext>
                </a:extLst>
              </p:cNvPr>
              <p:cNvSpPr txBox="1">
                <a:spLocks noRot="1" noChangeAspect="1" noMove="1" noResize="1" noEditPoints="1" noAdjustHandles="1" noChangeArrowheads="1" noChangeShapeType="1" noTextEdit="1"/>
              </p:cNvSpPr>
              <p:nvPr/>
            </p:nvSpPr>
            <p:spPr bwMode="auto">
              <a:xfrm>
                <a:off x="1552798" y="3390470"/>
                <a:ext cx="3889375" cy="1339850"/>
              </a:xfrm>
              <a:prstGeom prst="rect">
                <a:avLst/>
              </a:prstGeom>
              <a:blipFill>
                <a:blip r:embed="rId3"/>
                <a:stretch>
                  <a:fillRect/>
                </a:stretch>
              </a:blipFill>
              <a:ln>
                <a:noFill/>
              </a:ln>
              <a:effectLst/>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E26C9D5D-2D51-471D-8310-A6BBB71092D0}"/>
                  </a:ext>
                </a:extLst>
              </p:cNvPr>
              <p:cNvSpPr txBox="1"/>
              <p:nvPr/>
            </p:nvSpPr>
            <p:spPr bwMode="auto">
              <a:xfrm>
                <a:off x="2195736" y="1402717"/>
                <a:ext cx="1301750" cy="373063"/>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aa-ET" i="1" smtClean="0">
                          <a:solidFill>
                            <a:schemeClr val="bg1"/>
                          </a:solidFill>
                          <a:latin typeface="Cambria Math" panose="02040503050406030204" pitchFamily="18" charset="0"/>
                        </a:rPr>
                        <m:t>3</m:t>
                      </m:r>
                      <m:r>
                        <a:rPr lang="aa-ET" i="1" smtClean="0">
                          <a:solidFill>
                            <a:schemeClr val="bg1"/>
                          </a:solidFill>
                          <a:latin typeface="Cambria Math" panose="02040503050406030204" pitchFamily="18" charset="0"/>
                        </a:rPr>
                        <m:t>𝛼</m:t>
                      </m:r>
                      <m:r>
                        <a:rPr lang="aa-ET" i="1" smtClean="0">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3</m:t>
                          </m:r>
                        </m:sub>
                      </m:sSub>
                      <m:r>
                        <a:rPr lang="aa-ET" i="1">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𝑦</m:t>
                          </m:r>
                        </m:e>
                        <m:sub>
                          <m:r>
                            <a:rPr lang="aa-ET" i="1">
                              <a:solidFill>
                                <a:schemeClr val="bg1"/>
                              </a:solidFill>
                              <a:latin typeface="Cambria Math" panose="02040503050406030204" pitchFamily="18" charset="0"/>
                            </a:rPr>
                            <m:t>3</m:t>
                          </m:r>
                        </m:sub>
                      </m:sSub>
                      <m:r>
                        <a:rPr lang="aa-ET" i="1">
                          <a:solidFill>
                            <a:schemeClr val="bg1"/>
                          </a:solidFill>
                          <a:latin typeface="Cambria Math" panose="02040503050406030204" pitchFamily="18" charset="0"/>
                        </a:rPr>
                        <m:t>)</m:t>
                      </m:r>
                    </m:oMath>
                  </m:oMathPara>
                </a14:m>
                <a:endParaRPr lang="aa-ET" dirty="0">
                  <a:solidFill>
                    <a:schemeClr val="bg1"/>
                  </a:solidFill>
                </a:endParaRPr>
              </a:p>
            </p:txBody>
          </p:sp>
        </mc:Choice>
        <mc:Fallback xmlns="">
          <p:sp>
            <p:nvSpPr>
              <p:cNvPr id="9" name="Object 5">
                <a:extLst>
                  <a:ext uri="{FF2B5EF4-FFF2-40B4-BE49-F238E27FC236}">
                    <a16:creationId xmlns:a16="http://schemas.microsoft.com/office/drawing/2014/main" id="{E26C9D5D-2D51-471D-8310-A6BBB71092D0}"/>
                  </a:ext>
                </a:extLst>
              </p:cNvPr>
              <p:cNvSpPr txBox="1">
                <a:spLocks noRot="1" noChangeAspect="1" noMove="1" noResize="1" noEditPoints="1" noAdjustHandles="1" noChangeArrowheads="1" noChangeShapeType="1" noTextEdit="1"/>
              </p:cNvSpPr>
              <p:nvPr/>
            </p:nvSpPr>
            <p:spPr bwMode="auto">
              <a:xfrm>
                <a:off x="2195736" y="1402717"/>
                <a:ext cx="1301750" cy="373063"/>
              </a:xfrm>
              <a:prstGeom prst="rect">
                <a:avLst/>
              </a:prstGeom>
              <a:blipFill>
                <a:blip r:embed="rId4"/>
                <a:stretch>
                  <a:fillRect/>
                </a:stretch>
              </a:blipFill>
              <a:ln>
                <a:noFill/>
              </a:ln>
              <a:effectLst/>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Object 6">
                <a:extLst>
                  <a:ext uri="{FF2B5EF4-FFF2-40B4-BE49-F238E27FC236}">
                    <a16:creationId xmlns:a16="http://schemas.microsoft.com/office/drawing/2014/main" id="{4F1F4E1B-A353-4ED1-A457-08AE64449056}"/>
                  </a:ext>
                </a:extLst>
              </p:cNvPr>
              <p:cNvSpPr txBox="1"/>
              <p:nvPr/>
            </p:nvSpPr>
            <p:spPr bwMode="auto">
              <a:xfrm>
                <a:off x="901528" y="1769868"/>
                <a:ext cx="4969098" cy="1258887"/>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aa-ET" i="1" smtClean="0">
                          <a:solidFill>
                            <a:schemeClr val="bg1"/>
                          </a:solidFill>
                          <a:latin typeface="Cambria Math" panose="02040503050406030204" pitchFamily="18" charset="0"/>
                        </a:rPr>
                        <m:t>𝜆</m:t>
                      </m:r>
                      <m:r>
                        <m:rPr>
                          <m:nor/>
                        </m:rPr>
                        <a:rPr lang="aa-ET" i="0">
                          <a:solidFill>
                            <a:schemeClr val="bg1"/>
                          </a:solidFill>
                          <a:latin typeface="Cambria Math" panose="02040503050406030204" pitchFamily="18" charset="0"/>
                        </a:rPr>
                        <m:t>  </m:t>
                      </m:r>
                      <m:r>
                        <a:rPr lang="aa-ET" i="1">
                          <a:solidFill>
                            <a:schemeClr val="bg1"/>
                          </a:solidFill>
                          <a:latin typeface="Cambria Math" panose="02040503050406030204" pitchFamily="18" charset="0"/>
                        </a:rPr>
                        <m:t>=</m:t>
                      </m:r>
                      <m:r>
                        <a:rPr lang="aa-ET" i="0">
                          <a:solidFill>
                            <a:schemeClr val="bg1"/>
                          </a:solidFill>
                          <a:latin typeface="Cambria Math" panose="02040503050406030204" pitchFamily="18" charset="0"/>
                        </a:rPr>
                        <m:t> </m:t>
                      </m:r>
                      <m:f>
                        <m:fPr>
                          <m:ctrlPr>
                            <a:rPr lang="aa-ET" i="1">
                              <a:solidFill>
                                <a:schemeClr val="bg1"/>
                              </a:solidFill>
                              <a:latin typeface="Cambria Math" panose="02040503050406030204" pitchFamily="18" charset="0"/>
                            </a:rPr>
                          </m:ctrlPr>
                        </m:fPr>
                        <m:num>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𝑦</m:t>
                              </m:r>
                            </m:e>
                            <m:sub>
                              <m:r>
                                <a:rPr lang="aa-ET" i="0">
                                  <a:solidFill>
                                    <a:schemeClr val="bg1"/>
                                  </a:solidFill>
                                  <a:latin typeface="Cambria Math" panose="02040503050406030204" pitchFamily="18" charset="0"/>
                                </a:rPr>
                                <m:t>2</m:t>
                              </m:r>
                            </m:sub>
                          </m:sSub>
                          <m:r>
                            <a:rPr lang="aa-ET" i="1">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𝑦</m:t>
                              </m:r>
                            </m:e>
                            <m:sub>
                              <m:r>
                                <a:rPr lang="aa-ET" i="1">
                                  <a:solidFill>
                                    <a:schemeClr val="bg1"/>
                                  </a:solidFill>
                                  <a:latin typeface="Cambria Math" panose="02040503050406030204" pitchFamily="18" charset="0"/>
                                </a:rPr>
                                <m:t>1</m:t>
                              </m:r>
                            </m:sub>
                          </m:sSub>
                        </m:num>
                        <m:den>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2</m:t>
                              </m:r>
                            </m:sub>
                          </m:sSub>
                          <m:r>
                            <a:rPr lang="aa-ET" i="1">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1</m:t>
                              </m:r>
                            </m:sub>
                          </m:sSub>
                        </m:den>
                      </m:f>
                      <m:r>
                        <a:rPr lang="aa-ET" i="1">
                          <a:solidFill>
                            <a:schemeClr val="bg1"/>
                          </a:solidFill>
                          <a:latin typeface="Cambria Math" panose="02040503050406030204" pitchFamily="18" charset="0"/>
                        </a:rPr>
                        <m:t>=</m:t>
                      </m:r>
                      <m:f>
                        <m:fPr>
                          <m:ctrlPr>
                            <a:rPr lang="aa-ET" i="1">
                              <a:solidFill>
                                <a:schemeClr val="bg1"/>
                              </a:solidFill>
                              <a:latin typeface="Cambria Math" panose="02040503050406030204" pitchFamily="18" charset="0"/>
                            </a:rPr>
                          </m:ctrlPr>
                        </m:fPr>
                        <m:num>
                          <m:r>
                            <a:rPr lang="aa-ET" i="1">
                              <a:solidFill>
                                <a:schemeClr val="bg1"/>
                              </a:solidFill>
                              <a:latin typeface="Cambria Math" panose="02040503050406030204" pitchFamily="18" charset="0"/>
                            </a:rPr>
                            <m:t>2−7</m:t>
                          </m:r>
                        </m:num>
                        <m:den>
                          <m:r>
                            <a:rPr lang="aa-ET" i="1">
                              <a:solidFill>
                                <a:schemeClr val="bg1"/>
                              </a:solidFill>
                              <a:latin typeface="Cambria Math" panose="02040503050406030204" pitchFamily="18" charset="0"/>
                            </a:rPr>
                            <m:t>5−2</m:t>
                          </m:r>
                        </m:den>
                      </m:f>
                      <m:r>
                        <a:rPr lang="aa-ET" i="1">
                          <a:solidFill>
                            <a:schemeClr val="bg1"/>
                          </a:solidFill>
                          <a:latin typeface="Cambria Math" panose="02040503050406030204" pitchFamily="18" charset="0"/>
                        </a:rPr>
                        <m:t>=2</m:t>
                      </m:r>
                      <m:r>
                        <m:rPr>
                          <m:nor/>
                        </m:rPr>
                        <a:rPr lang="aa-ET" i="0">
                          <a:solidFill>
                            <a:schemeClr val="bg1"/>
                          </a:solidFill>
                          <a:latin typeface="Cambria Math" panose="02040503050406030204" pitchFamily="18" charset="0"/>
                        </a:rPr>
                        <m:t>  </m:t>
                      </m:r>
                      <m:func>
                        <m:funcPr>
                          <m:ctrlPr>
                            <a:rPr lang="aa-ET" i="1">
                              <a:solidFill>
                                <a:schemeClr val="bg1"/>
                              </a:solidFill>
                              <a:latin typeface="Cambria Math" panose="02040503050406030204" pitchFamily="18" charset="0"/>
                            </a:rPr>
                          </m:ctrlPr>
                        </m:funcPr>
                        <m:fName>
                          <m:r>
                            <m:rPr>
                              <m:sty m:val="p"/>
                            </m:rPr>
                            <a:rPr lang="aa-ET" i="0">
                              <a:solidFill>
                                <a:schemeClr val="bg1"/>
                              </a:solidFill>
                              <a:latin typeface="Cambria Math" panose="02040503050406030204" pitchFamily="18" charset="0"/>
                            </a:rPr>
                            <m:t>mod</m:t>
                          </m:r>
                        </m:fName>
                        <m:e>
                          <m:r>
                            <a:rPr lang="aa-ET" i="1">
                              <a:solidFill>
                                <a:schemeClr val="bg1"/>
                              </a:solidFill>
                              <a:latin typeface="Cambria Math" panose="02040503050406030204" pitchFamily="18" charset="0"/>
                            </a:rPr>
                            <m:t> </m:t>
                          </m:r>
                        </m:e>
                      </m:func>
                      <m:r>
                        <a:rPr lang="aa-ET" i="0">
                          <a:solidFill>
                            <a:schemeClr val="bg1"/>
                          </a:solidFill>
                          <a:latin typeface="Cambria Math" panose="02040503050406030204" pitchFamily="18" charset="0"/>
                        </a:rPr>
                        <m:t> </m:t>
                      </m:r>
                      <m:r>
                        <a:rPr lang="aa-ET" i="1">
                          <a:solidFill>
                            <a:schemeClr val="bg1"/>
                          </a:solidFill>
                          <a:latin typeface="Cambria Math" panose="02040503050406030204" pitchFamily="18" charset="0"/>
                        </a:rPr>
                        <m:t>11</m:t>
                      </m:r>
                    </m:oMath>
                    <m:oMath xmlns:m="http://schemas.openxmlformats.org/officeDocument/2006/math">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3</m:t>
                          </m:r>
                        </m:sub>
                      </m:sSub>
                      <m:r>
                        <a:rPr lang="aa-ET" i="0">
                          <a:solidFill>
                            <a:schemeClr val="bg1"/>
                          </a:solidFill>
                          <a:latin typeface="Cambria Math" panose="02040503050406030204" pitchFamily="18" charset="0"/>
                        </a:rPr>
                        <m:t> </m:t>
                      </m:r>
                      <m:r>
                        <a:rPr lang="aa-ET" i="1">
                          <a:solidFill>
                            <a:schemeClr val="bg1"/>
                          </a:solidFill>
                          <a:latin typeface="Cambria Math" panose="02040503050406030204" pitchFamily="18" charset="0"/>
                        </a:rPr>
                        <m:t>=</m:t>
                      </m:r>
                      <m:r>
                        <a:rPr lang="aa-ET" i="0">
                          <a:solidFill>
                            <a:schemeClr val="bg1"/>
                          </a:solidFill>
                          <a:latin typeface="Cambria Math" panose="02040503050406030204" pitchFamily="18" charset="0"/>
                        </a:rPr>
                        <m:t> </m:t>
                      </m:r>
                      <m:sSup>
                        <m:sSupPr>
                          <m:ctrlPr>
                            <a:rPr lang="aa-ET" i="1">
                              <a:solidFill>
                                <a:schemeClr val="bg1"/>
                              </a:solidFill>
                              <a:latin typeface="Cambria Math" panose="02040503050406030204" pitchFamily="18" charset="0"/>
                            </a:rPr>
                          </m:ctrlPr>
                        </m:sSupPr>
                        <m:e>
                          <m:r>
                            <a:rPr lang="aa-ET" i="1">
                              <a:solidFill>
                                <a:schemeClr val="bg1"/>
                              </a:solidFill>
                              <a:latin typeface="Cambria Math" panose="02040503050406030204" pitchFamily="18" charset="0"/>
                            </a:rPr>
                            <m:t>𝜆</m:t>
                          </m:r>
                        </m:e>
                        <m:sup>
                          <m:r>
                            <a:rPr lang="aa-ET" i="1">
                              <a:solidFill>
                                <a:schemeClr val="bg1"/>
                              </a:solidFill>
                              <a:latin typeface="Cambria Math" panose="02040503050406030204" pitchFamily="18" charset="0"/>
                            </a:rPr>
                            <m:t>2</m:t>
                          </m:r>
                        </m:sup>
                      </m:sSup>
                      <m:r>
                        <a:rPr lang="aa-ET" i="1">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1</m:t>
                          </m:r>
                        </m:sub>
                      </m:sSub>
                      <m:r>
                        <a:rPr lang="aa-ET" i="1">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2</m:t>
                          </m:r>
                        </m:sub>
                      </m:sSub>
                      <m:r>
                        <a:rPr lang="aa-ET" i="1">
                          <a:solidFill>
                            <a:schemeClr val="bg1"/>
                          </a:solidFill>
                          <a:latin typeface="Cambria Math" panose="02040503050406030204" pitchFamily="18" charset="0"/>
                        </a:rPr>
                        <m:t>=</m:t>
                      </m:r>
                      <m:sSup>
                        <m:sSupPr>
                          <m:ctrlPr>
                            <a:rPr lang="aa-ET" i="1">
                              <a:solidFill>
                                <a:schemeClr val="bg1"/>
                              </a:solidFill>
                              <a:latin typeface="Cambria Math" panose="02040503050406030204" pitchFamily="18" charset="0"/>
                            </a:rPr>
                          </m:ctrlPr>
                        </m:sSupPr>
                        <m:e>
                          <m:r>
                            <a:rPr lang="aa-ET" i="1">
                              <a:solidFill>
                                <a:schemeClr val="bg1"/>
                              </a:solidFill>
                              <a:latin typeface="Cambria Math" panose="02040503050406030204" pitchFamily="18" charset="0"/>
                            </a:rPr>
                            <m:t>2</m:t>
                          </m:r>
                        </m:e>
                        <m:sup>
                          <m:r>
                            <a:rPr lang="aa-ET" i="1">
                              <a:solidFill>
                                <a:schemeClr val="bg1"/>
                              </a:solidFill>
                              <a:latin typeface="Cambria Math" panose="02040503050406030204" pitchFamily="18" charset="0"/>
                            </a:rPr>
                            <m:t>2</m:t>
                          </m:r>
                        </m:sup>
                      </m:sSup>
                      <m:r>
                        <a:rPr lang="aa-ET" i="1">
                          <a:solidFill>
                            <a:schemeClr val="bg1"/>
                          </a:solidFill>
                          <a:latin typeface="Cambria Math" panose="02040503050406030204" pitchFamily="18" charset="0"/>
                        </a:rPr>
                        <m:t>−2−5=8</m:t>
                      </m:r>
                      <m:r>
                        <m:rPr>
                          <m:nor/>
                        </m:rPr>
                        <a:rPr lang="aa-ET" i="0">
                          <a:solidFill>
                            <a:schemeClr val="bg1"/>
                          </a:solidFill>
                          <a:latin typeface="Cambria Math" panose="02040503050406030204" pitchFamily="18" charset="0"/>
                        </a:rPr>
                        <m:t>  </m:t>
                      </m:r>
                      <m:func>
                        <m:funcPr>
                          <m:ctrlPr>
                            <a:rPr lang="aa-ET" i="1">
                              <a:solidFill>
                                <a:schemeClr val="bg1"/>
                              </a:solidFill>
                              <a:latin typeface="Cambria Math" panose="02040503050406030204" pitchFamily="18" charset="0"/>
                            </a:rPr>
                          </m:ctrlPr>
                        </m:funcPr>
                        <m:fName>
                          <m:r>
                            <m:rPr>
                              <m:sty m:val="p"/>
                            </m:rPr>
                            <a:rPr lang="aa-ET" i="0">
                              <a:solidFill>
                                <a:schemeClr val="bg1"/>
                              </a:solidFill>
                              <a:latin typeface="Cambria Math" panose="02040503050406030204" pitchFamily="18" charset="0"/>
                            </a:rPr>
                            <m:t>mod</m:t>
                          </m:r>
                        </m:fName>
                        <m:e>
                          <m:r>
                            <a:rPr lang="aa-ET" i="1">
                              <a:solidFill>
                                <a:schemeClr val="bg1"/>
                              </a:solidFill>
                              <a:latin typeface="Cambria Math" panose="02040503050406030204" pitchFamily="18" charset="0"/>
                            </a:rPr>
                            <m:t> </m:t>
                          </m:r>
                        </m:e>
                      </m:func>
                      <m:r>
                        <a:rPr lang="aa-ET" i="0">
                          <a:solidFill>
                            <a:schemeClr val="bg1"/>
                          </a:solidFill>
                          <a:latin typeface="Cambria Math" panose="02040503050406030204" pitchFamily="18" charset="0"/>
                        </a:rPr>
                        <m:t> </m:t>
                      </m:r>
                      <m:r>
                        <a:rPr lang="aa-ET" i="1">
                          <a:solidFill>
                            <a:schemeClr val="bg1"/>
                          </a:solidFill>
                          <a:latin typeface="Cambria Math" panose="02040503050406030204" pitchFamily="18" charset="0"/>
                        </a:rPr>
                        <m:t>11</m:t>
                      </m:r>
                    </m:oMath>
                    <m:oMath xmlns:m="http://schemas.openxmlformats.org/officeDocument/2006/math">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𝑦</m:t>
                          </m:r>
                        </m:e>
                        <m:sub>
                          <m:r>
                            <a:rPr lang="aa-ET" i="1">
                              <a:solidFill>
                                <a:schemeClr val="bg1"/>
                              </a:solidFill>
                              <a:latin typeface="Cambria Math" panose="02040503050406030204" pitchFamily="18" charset="0"/>
                            </a:rPr>
                            <m:t>3</m:t>
                          </m:r>
                        </m:sub>
                      </m:sSub>
                      <m:r>
                        <a:rPr lang="aa-ET" i="0">
                          <a:solidFill>
                            <a:schemeClr val="bg1"/>
                          </a:solidFill>
                          <a:latin typeface="Cambria Math" panose="02040503050406030204" pitchFamily="18" charset="0"/>
                        </a:rPr>
                        <m:t> </m:t>
                      </m:r>
                      <m:r>
                        <a:rPr lang="aa-ET" i="1">
                          <a:solidFill>
                            <a:schemeClr val="bg1"/>
                          </a:solidFill>
                          <a:latin typeface="Cambria Math" panose="02040503050406030204" pitchFamily="18" charset="0"/>
                        </a:rPr>
                        <m:t>=</m:t>
                      </m:r>
                      <m:r>
                        <a:rPr lang="aa-ET" i="0">
                          <a:solidFill>
                            <a:schemeClr val="bg1"/>
                          </a:solidFill>
                          <a:latin typeface="Cambria Math" panose="02040503050406030204" pitchFamily="18" charset="0"/>
                        </a:rPr>
                        <m:t> </m:t>
                      </m:r>
                      <m:d>
                        <m:dPr>
                          <m:ctrlPr>
                            <a:rPr lang="aa-ET" i="1">
                              <a:solidFill>
                                <a:schemeClr val="bg1"/>
                              </a:solidFill>
                              <a:latin typeface="Cambria Math" panose="02040503050406030204" pitchFamily="18" charset="0"/>
                            </a:rPr>
                          </m:ctrlPr>
                        </m:dPr>
                        <m:e>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1</m:t>
                              </m:r>
                            </m:sub>
                          </m:sSub>
                          <m:r>
                            <a:rPr lang="aa-ET" i="1">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3</m:t>
                              </m:r>
                            </m:sub>
                          </m:sSub>
                        </m:e>
                      </m:d>
                      <m:r>
                        <a:rPr lang="aa-ET" i="1">
                          <a:solidFill>
                            <a:schemeClr val="bg1"/>
                          </a:solidFill>
                          <a:latin typeface="Cambria Math" panose="02040503050406030204" pitchFamily="18" charset="0"/>
                        </a:rPr>
                        <m:t>𝜆</m:t>
                      </m:r>
                      <m:r>
                        <a:rPr lang="aa-ET" i="1">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𝑦</m:t>
                          </m:r>
                        </m:e>
                        <m:sub>
                          <m:r>
                            <a:rPr lang="aa-ET" i="1">
                              <a:solidFill>
                                <a:schemeClr val="bg1"/>
                              </a:solidFill>
                              <a:latin typeface="Cambria Math" panose="02040503050406030204" pitchFamily="18" charset="0"/>
                            </a:rPr>
                            <m:t>1</m:t>
                          </m:r>
                        </m:sub>
                      </m:sSub>
                      <m:r>
                        <a:rPr lang="aa-ET" i="1">
                          <a:solidFill>
                            <a:schemeClr val="bg1"/>
                          </a:solidFill>
                          <a:latin typeface="Cambria Math" panose="02040503050406030204" pitchFamily="18" charset="0"/>
                        </a:rPr>
                        <m:t>=</m:t>
                      </m:r>
                      <m:d>
                        <m:dPr>
                          <m:ctrlPr>
                            <a:rPr lang="aa-ET" i="1">
                              <a:solidFill>
                                <a:schemeClr val="bg1"/>
                              </a:solidFill>
                              <a:latin typeface="Cambria Math" panose="02040503050406030204" pitchFamily="18" charset="0"/>
                            </a:rPr>
                          </m:ctrlPr>
                        </m:dPr>
                        <m:e>
                          <m:r>
                            <a:rPr lang="aa-ET" i="1">
                              <a:solidFill>
                                <a:schemeClr val="bg1"/>
                              </a:solidFill>
                              <a:latin typeface="Cambria Math" panose="02040503050406030204" pitchFamily="18" charset="0"/>
                            </a:rPr>
                            <m:t>2−8</m:t>
                          </m:r>
                        </m:e>
                      </m:d>
                      <m:r>
                        <a:rPr lang="aa-ET"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7</m:t>
                      </m:r>
                      <m:r>
                        <a:rPr lang="aa-ET" i="1">
                          <a:solidFill>
                            <a:schemeClr val="bg1"/>
                          </a:solidFill>
                          <a:latin typeface="Cambria Math" panose="02040503050406030204" pitchFamily="18" charset="0"/>
                        </a:rPr>
                        <m:t>=3</m:t>
                      </m:r>
                      <m:r>
                        <m:rPr>
                          <m:nor/>
                        </m:rPr>
                        <a:rPr lang="aa-ET" i="0">
                          <a:solidFill>
                            <a:schemeClr val="bg1"/>
                          </a:solidFill>
                          <a:latin typeface="Cambria Math" panose="02040503050406030204" pitchFamily="18" charset="0"/>
                        </a:rPr>
                        <m:t>  </m:t>
                      </m:r>
                      <m:func>
                        <m:funcPr>
                          <m:ctrlPr>
                            <a:rPr lang="aa-ET" i="1">
                              <a:solidFill>
                                <a:schemeClr val="bg1"/>
                              </a:solidFill>
                              <a:latin typeface="Cambria Math" panose="02040503050406030204" pitchFamily="18" charset="0"/>
                            </a:rPr>
                          </m:ctrlPr>
                        </m:funcPr>
                        <m:fName>
                          <m:r>
                            <m:rPr>
                              <m:sty m:val="p"/>
                            </m:rPr>
                            <a:rPr lang="aa-ET" i="0">
                              <a:solidFill>
                                <a:schemeClr val="bg1"/>
                              </a:solidFill>
                              <a:latin typeface="Cambria Math" panose="02040503050406030204" pitchFamily="18" charset="0"/>
                            </a:rPr>
                            <m:t>mod</m:t>
                          </m:r>
                        </m:fName>
                        <m:e>
                          <m:r>
                            <a:rPr lang="aa-ET" i="1">
                              <a:solidFill>
                                <a:schemeClr val="bg1"/>
                              </a:solidFill>
                              <a:latin typeface="Cambria Math" panose="02040503050406030204" pitchFamily="18" charset="0"/>
                            </a:rPr>
                            <m:t> </m:t>
                          </m:r>
                        </m:e>
                      </m:func>
                      <m:r>
                        <a:rPr lang="aa-ET" i="0">
                          <a:solidFill>
                            <a:schemeClr val="bg1"/>
                          </a:solidFill>
                          <a:latin typeface="Cambria Math" panose="02040503050406030204" pitchFamily="18" charset="0"/>
                        </a:rPr>
                        <m:t> </m:t>
                      </m:r>
                      <m:r>
                        <a:rPr lang="aa-ET" i="1">
                          <a:solidFill>
                            <a:schemeClr val="bg1"/>
                          </a:solidFill>
                          <a:latin typeface="Cambria Math" panose="02040503050406030204" pitchFamily="18" charset="0"/>
                        </a:rPr>
                        <m:t>11</m:t>
                      </m:r>
                    </m:oMath>
                  </m:oMathPara>
                </a14:m>
                <a:endParaRPr lang="aa-ET" dirty="0">
                  <a:solidFill>
                    <a:schemeClr val="bg1"/>
                  </a:solidFill>
                </a:endParaRPr>
              </a:p>
            </p:txBody>
          </p:sp>
        </mc:Choice>
        <mc:Fallback xmlns="">
          <p:sp>
            <p:nvSpPr>
              <p:cNvPr id="10" name="Object 6">
                <a:extLst>
                  <a:ext uri="{FF2B5EF4-FFF2-40B4-BE49-F238E27FC236}">
                    <a16:creationId xmlns:a16="http://schemas.microsoft.com/office/drawing/2014/main" id="{4F1F4E1B-A353-4ED1-A457-08AE64449056}"/>
                  </a:ext>
                </a:extLst>
              </p:cNvPr>
              <p:cNvSpPr txBox="1">
                <a:spLocks noRot="1" noChangeAspect="1" noMove="1" noResize="1" noEditPoints="1" noAdjustHandles="1" noChangeArrowheads="1" noChangeShapeType="1" noTextEdit="1"/>
              </p:cNvSpPr>
              <p:nvPr/>
            </p:nvSpPr>
            <p:spPr bwMode="auto">
              <a:xfrm>
                <a:off x="901528" y="1769868"/>
                <a:ext cx="4969098" cy="1258887"/>
              </a:xfrm>
              <a:prstGeom prst="rect">
                <a:avLst/>
              </a:prstGeom>
              <a:blipFill>
                <a:blip r:embed="rId5"/>
                <a:stretch>
                  <a:fillRect/>
                </a:stretch>
              </a:blipFill>
              <a:ln>
                <a:noFill/>
              </a:ln>
              <a:effectLst/>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Object 10">
                <a:extLst>
                  <a:ext uri="{FF2B5EF4-FFF2-40B4-BE49-F238E27FC236}">
                    <a16:creationId xmlns:a16="http://schemas.microsoft.com/office/drawing/2014/main" id="{6DFBEECD-871A-4222-A978-D97E19ECC987}"/>
                  </a:ext>
                </a:extLst>
              </p:cNvPr>
              <p:cNvSpPr txBox="1"/>
              <p:nvPr/>
            </p:nvSpPr>
            <p:spPr bwMode="auto">
              <a:xfrm>
                <a:off x="2178050" y="1047319"/>
                <a:ext cx="2393950" cy="347663"/>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aa-ET" i="1" smtClean="0">
                          <a:solidFill>
                            <a:schemeClr val="bg1"/>
                          </a:solidFill>
                          <a:latin typeface="Cambria Math" panose="02040503050406030204" pitchFamily="18" charset="0"/>
                        </a:rPr>
                        <m:t>𝐸</m:t>
                      </m:r>
                      <m:r>
                        <a:rPr lang="aa-ET" i="1" smtClean="0">
                          <a:solidFill>
                            <a:schemeClr val="bg1"/>
                          </a:solidFill>
                          <a:latin typeface="Cambria Math" panose="02040503050406030204" pitchFamily="18" charset="0"/>
                        </a:rPr>
                        <m:t>:</m:t>
                      </m:r>
                      <m:sSup>
                        <m:sSupPr>
                          <m:ctrlPr>
                            <a:rPr lang="aa-ET" i="1">
                              <a:solidFill>
                                <a:schemeClr val="bg1"/>
                              </a:solidFill>
                              <a:latin typeface="Cambria Math" panose="02040503050406030204" pitchFamily="18" charset="0"/>
                            </a:rPr>
                          </m:ctrlPr>
                        </m:sSupPr>
                        <m:e>
                          <m:r>
                            <a:rPr lang="aa-ET" i="1">
                              <a:solidFill>
                                <a:schemeClr val="bg1"/>
                              </a:solidFill>
                              <a:latin typeface="Cambria Math" panose="02040503050406030204" pitchFamily="18" charset="0"/>
                            </a:rPr>
                            <m:t>𝑦</m:t>
                          </m:r>
                        </m:e>
                        <m:sup>
                          <m:r>
                            <a:rPr lang="aa-ET" i="1">
                              <a:solidFill>
                                <a:schemeClr val="bg1"/>
                              </a:solidFill>
                              <a:latin typeface="Cambria Math" panose="02040503050406030204" pitchFamily="18" charset="0"/>
                            </a:rPr>
                            <m:t>2</m:t>
                          </m:r>
                        </m:sup>
                      </m:sSup>
                      <m:r>
                        <a:rPr lang="aa-ET" i="1">
                          <a:solidFill>
                            <a:schemeClr val="bg1"/>
                          </a:solidFill>
                          <a:latin typeface="Cambria Math" panose="02040503050406030204" pitchFamily="18" charset="0"/>
                        </a:rPr>
                        <m:t>=</m:t>
                      </m:r>
                      <m:sSup>
                        <m:sSupPr>
                          <m:ctrlPr>
                            <a:rPr lang="aa-ET" i="1">
                              <a:solidFill>
                                <a:schemeClr val="bg1"/>
                              </a:solidFill>
                              <a:latin typeface="Cambria Math" panose="02040503050406030204" pitchFamily="18" charset="0"/>
                            </a:rPr>
                          </m:ctrlPr>
                        </m:sSupPr>
                        <m:e>
                          <m:r>
                            <a:rPr lang="aa-ET" i="1">
                              <a:solidFill>
                                <a:schemeClr val="bg1"/>
                              </a:solidFill>
                              <a:latin typeface="Cambria Math" panose="02040503050406030204" pitchFamily="18" charset="0"/>
                            </a:rPr>
                            <m:t>𝑥</m:t>
                          </m:r>
                        </m:e>
                        <m:sup>
                          <m:r>
                            <a:rPr lang="aa-ET" i="1">
                              <a:solidFill>
                                <a:schemeClr val="bg1"/>
                              </a:solidFill>
                              <a:latin typeface="Cambria Math" panose="02040503050406030204" pitchFamily="18" charset="0"/>
                            </a:rPr>
                            <m:t>3</m:t>
                          </m:r>
                        </m:sup>
                      </m:sSup>
                      <m:r>
                        <a:rPr lang="aa-ET" i="1">
                          <a:solidFill>
                            <a:schemeClr val="bg1"/>
                          </a:solidFill>
                          <a:latin typeface="Cambria Math" panose="02040503050406030204" pitchFamily="18" charset="0"/>
                        </a:rPr>
                        <m:t>+</m:t>
                      </m:r>
                      <m:r>
                        <a:rPr lang="aa-ET" i="1">
                          <a:solidFill>
                            <a:schemeClr val="bg1"/>
                          </a:solidFill>
                          <a:latin typeface="Cambria Math" panose="02040503050406030204" pitchFamily="18" charset="0"/>
                        </a:rPr>
                        <m:t>𝑥</m:t>
                      </m:r>
                      <m:r>
                        <a:rPr lang="aa-ET" i="1">
                          <a:solidFill>
                            <a:schemeClr val="bg1"/>
                          </a:solidFill>
                          <a:latin typeface="Cambria Math" panose="02040503050406030204" pitchFamily="18" charset="0"/>
                        </a:rPr>
                        <m:t>+6</m:t>
                      </m:r>
                      <m:r>
                        <m:rPr>
                          <m:nor/>
                        </m:rPr>
                        <a:rPr lang="aa-ET" i="0">
                          <a:solidFill>
                            <a:schemeClr val="bg1"/>
                          </a:solidFill>
                          <a:latin typeface="Cambria Math" panose="02040503050406030204" pitchFamily="18" charset="0"/>
                        </a:rPr>
                        <m:t>  </m:t>
                      </m:r>
                      <m:r>
                        <m:rPr>
                          <m:nor/>
                        </m:rPr>
                        <a:rPr lang="aa-ET" i="0">
                          <a:solidFill>
                            <a:schemeClr val="bg1"/>
                          </a:solidFill>
                          <a:latin typeface="Cambria Math" panose="02040503050406030204" pitchFamily="18" charset="0"/>
                        </a:rPr>
                        <m:t>over</m:t>
                      </m:r>
                      <m:r>
                        <m:rPr>
                          <m:nor/>
                        </m:rPr>
                        <a:rPr lang="aa-ET" i="0">
                          <a:solidFill>
                            <a:schemeClr val="bg1"/>
                          </a:solidFill>
                          <a:latin typeface="Cambria Math" panose="02040503050406030204" pitchFamily="18" charset="0"/>
                        </a:rPr>
                        <m:t>  </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𝑍</m:t>
                          </m:r>
                        </m:e>
                        <m:sub>
                          <m:r>
                            <a:rPr lang="aa-ET" i="1">
                              <a:solidFill>
                                <a:schemeClr val="bg1"/>
                              </a:solidFill>
                              <a:latin typeface="Cambria Math" panose="02040503050406030204" pitchFamily="18" charset="0"/>
                            </a:rPr>
                            <m:t>11</m:t>
                          </m:r>
                        </m:sub>
                      </m:sSub>
                    </m:oMath>
                  </m:oMathPara>
                </a14:m>
                <a:endParaRPr lang="aa-ET" dirty="0">
                  <a:solidFill>
                    <a:schemeClr val="bg1"/>
                  </a:solidFill>
                </a:endParaRPr>
              </a:p>
            </p:txBody>
          </p:sp>
        </mc:Choice>
        <mc:Fallback xmlns="">
          <p:sp>
            <p:nvSpPr>
              <p:cNvPr id="11" name="Object 10">
                <a:extLst>
                  <a:ext uri="{FF2B5EF4-FFF2-40B4-BE49-F238E27FC236}">
                    <a16:creationId xmlns:a16="http://schemas.microsoft.com/office/drawing/2014/main" id="{6DFBEECD-871A-4222-A978-D97E19ECC987}"/>
                  </a:ext>
                </a:extLst>
              </p:cNvPr>
              <p:cNvSpPr txBox="1">
                <a:spLocks noRot="1" noChangeAspect="1" noMove="1" noResize="1" noEditPoints="1" noAdjustHandles="1" noChangeArrowheads="1" noChangeShapeType="1" noTextEdit="1"/>
              </p:cNvSpPr>
              <p:nvPr/>
            </p:nvSpPr>
            <p:spPr bwMode="auto">
              <a:xfrm>
                <a:off x="2178050" y="1047319"/>
                <a:ext cx="2393950" cy="347663"/>
              </a:xfrm>
              <a:prstGeom prst="rect">
                <a:avLst/>
              </a:prstGeom>
              <a:blipFill>
                <a:blip r:embed="rId6"/>
                <a:stretch>
                  <a:fillRect/>
                </a:stretch>
              </a:blipFill>
              <a:ln>
                <a:noFill/>
              </a:ln>
              <a:effectLst/>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Object 4">
                <a:extLst>
                  <a:ext uri="{FF2B5EF4-FFF2-40B4-BE49-F238E27FC236}">
                    <a16:creationId xmlns:a16="http://schemas.microsoft.com/office/drawing/2014/main" id="{AD946041-095D-4B58-9188-56FC6DD96D56}"/>
                  </a:ext>
                </a:extLst>
              </p:cNvPr>
              <p:cNvSpPr txBox="1"/>
              <p:nvPr/>
            </p:nvSpPr>
            <p:spPr bwMode="auto">
              <a:xfrm>
                <a:off x="4751690" y="1056507"/>
                <a:ext cx="971550" cy="33020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aa-ET" i="1" smtClean="0">
                          <a:solidFill>
                            <a:schemeClr val="bg1"/>
                          </a:solidFill>
                          <a:latin typeface="Cambria Math" panose="02040503050406030204" pitchFamily="18" charset="0"/>
                        </a:rPr>
                        <m:t>𝛼</m:t>
                      </m:r>
                      <m:r>
                        <a:rPr lang="aa-ET" i="1" smtClean="0">
                          <a:solidFill>
                            <a:schemeClr val="bg1"/>
                          </a:solidFill>
                          <a:latin typeface="Cambria Math" panose="02040503050406030204" pitchFamily="18" charset="0"/>
                        </a:rPr>
                        <m:t>=(2,7)</m:t>
                      </m:r>
                    </m:oMath>
                  </m:oMathPara>
                </a14:m>
                <a:endParaRPr lang="aa-ET" dirty="0">
                  <a:solidFill>
                    <a:schemeClr val="bg1"/>
                  </a:solidFill>
                </a:endParaRPr>
              </a:p>
            </p:txBody>
          </p:sp>
        </mc:Choice>
        <mc:Fallback xmlns="">
          <p:sp>
            <p:nvSpPr>
              <p:cNvPr id="19" name="Object 4">
                <a:extLst>
                  <a:ext uri="{FF2B5EF4-FFF2-40B4-BE49-F238E27FC236}">
                    <a16:creationId xmlns:a16="http://schemas.microsoft.com/office/drawing/2014/main" id="{AD946041-095D-4B58-9188-56FC6DD96D56}"/>
                  </a:ext>
                </a:extLst>
              </p:cNvPr>
              <p:cNvSpPr txBox="1">
                <a:spLocks noRot="1" noChangeAspect="1" noMove="1" noResize="1" noEditPoints="1" noAdjustHandles="1" noChangeArrowheads="1" noChangeShapeType="1" noTextEdit="1"/>
              </p:cNvSpPr>
              <p:nvPr/>
            </p:nvSpPr>
            <p:spPr bwMode="auto">
              <a:xfrm>
                <a:off x="4751690" y="1056507"/>
                <a:ext cx="971550" cy="330200"/>
              </a:xfrm>
              <a:prstGeom prst="rect">
                <a:avLst/>
              </a:prstGeom>
              <a:blipFill>
                <a:blip r:embed="rId7"/>
                <a:stretch>
                  <a:fillRect b="-11111"/>
                </a:stretch>
              </a:blipFill>
              <a:ln>
                <a:noFill/>
              </a:ln>
              <a:effectLst/>
            </p:spPr>
            <p:txBody>
              <a:bodyPr/>
              <a:lstStyle/>
              <a:p>
                <a:r>
                  <a:rPr lang="en-IL">
                    <a:noFill/>
                  </a:rPr>
                  <a:t> </a:t>
                </a:r>
              </a:p>
            </p:txBody>
          </p:sp>
        </mc:Fallback>
      </mc:AlternateContent>
    </p:spTree>
    <p:extLst>
      <p:ext uri="{BB962C8B-B14F-4D97-AF65-F5344CB8AC3E}">
        <p14:creationId xmlns:p14="http://schemas.microsoft.com/office/powerpoint/2010/main" val="4285700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Elliptic Curves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solidFill>
                  <a:srgbClr val="FFC000"/>
                </a:solidFill>
                <a:latin typeface="Calibri" panose="020F0502020204030204" pitchFamily="34" charset="0"/>
                <a:cs typeface="Calibri" panose="020F0502020204030204" pitchFamily="34" charset="0"/>
              </a:rPr>
              <a:t>Elliptic curve</a:t>
            </a:r>
            <a:r>
              <a:rPr lang="he-IL" sz="1600" b="1" dirty="0">
                <a:solidFill>
                  <a:srgbClr val="FFC000"/>
                </a:solidFill>
                <a:latin typeface="Calibri" panose="020F0502020204030204" pitchFamily="34" charset="0"/>
                <a:cs typeface="Calibri" panose="020F0502020204030204" pitchFamily="34" charset="0"/>
              </a:rPr>
              <a:t> </a:t>
            </a:r>
            <a:r>
              <a:rPr lang="en-US" b="1" dirty="0"/>
              <a:t>improvement</a:t>
            </a:r>
            <a:endParaRPr lang="en-US" sz="1600" b="1" dirty="0">
              <a:solidFill>
                <a:srgbClr val="FFC000"/>
              </a:solidFill>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9416B55B-3037-4992-A98E-8EFDE2E3555A}"/>
              </a:ext>
            </a:extLst>
          </p:cNvPr>
          <p:cNvSpPr txBox="1">
            <a:spLocks noChangeArrowheads="1"/>
          </p:cNvSpPr>
          <p:nvPr/>
        </p:nvSpPr>
        <p:spPr>
          <a:xfrm>
            <a:off x="369688" y="987574"/>
            <a:ext cx="7514035" cy="2343151"/>
          </a:xfrm>
          <a:prstGeom prst="rect">
            <a:avLst/>
          </a:prstGeom>
        </p:spPr>
        <p:txBody>
          <a:bodyP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000" dirty="0">
                <a:solidFill>
                  <a:schemeClr val="bg1"/>
                </a:solidFill>
                <a:latin typeface="Times New Roman" panose="02020603050405020304" pitchFamily="18" charset="0"/>
                <a:cs typeface="Times New Roman" panose="02020603050405020304" pitchFamily="18" charset="0"/>
              </a:rPr>
              <a:t>Example:</a:t>
            </a:r>
          </a:p>
          <a:p>
            <a:r>
              <a:rPr lang="en-US" altLang="zh-TW" sz="2000" dirty="0">
                <a:solidFill>
                  <a:schemeClr val="bg1"/>
                </a:solidFill>
                <a:latin typeface="Times New Roman" panose="02020603050405020304" pitchFamily="18" charset="0"/>
                <a:cs typeface="Times New Roman" panose="02020603050405020304" pitchFamily="18" charset="0"/>
              </a:rPr>
              <a:t>Compute:</a:t>
            </a:r>
          </a:p>
          <a:p>
            <a:r>
              <a:rPr lang="en-US" altLang="zh-TW" sz="2000" dirty="0">
                <a:solidFill>
                  <a:schemeClr val="bg1"/>
                </a:solidFill>
                <a:latin typeface="Times New Roman" panose="02020603050405020304" pitchFamily="18" charset="0"/>
                <a:cs typeface="Times New Roman" panose="02020603050405020304" pitchFamily="18" charset="0"/>
              </a:rPr>
              <a:t>So, we can compute</a:t>
            </a:r>
            <a:br>
              <a:rPr lang="en-US" altLang="zh-TW" sz="2000" dirty="0">
                <a:solidFill>
                  <a:schemeClr val="bg1"/>
                </a:solidFill>
                <a:latin typeface="Times New Roman" panose="02020603050405020304" pitchFamily="18" charset="0"/>
                <a:cs typeface="Times New Roman" panose="02020603050405020304" pitchFamily="18" charset="0"/>
              </a:rPr>
            </a:br>
            <a:endParaRPr lang="en-US" altLang="zh-TW" sz="2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E26C9D5D-2D51-471D-8310-A6BBB71092D0}"/>
                  </a:ext>
                </a:extLst>
              </p:cNvPr>
              <p:cNvSpPr txBox="1"/>
              <p:nvPr/>
            </p:nvSpPr>
            <p:spPr bwMode="auto">
              <a:xfrm>
                <a:off x="1527175" y="2286866"/>
                <a:ext cx="1301750" cy="373063"/>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10</m:t>
                      </m:r>
                      <m:r>
                        <a:rPr lang="aa-ET" i="1" smtClean="0">
                          <a:solidFill>
                            <a:schemeClr val="bg1"/>
                          </a:solidFill>
                          <a:latin typeface="Cambria Math" panose="02040503050406030204" pitchFamily="18" charset="0"/>
                        </a:rPr>
                        <m:t>𝛼</m:t>
                      </m:r>
                      <m:r>
                        <a:rPr lang="aa-ET" i="1" smtClean="0">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3</m:t>
                          </m:r>
                        </m:sub>
                      </m:sSub>
                      <m:r>
                        <a:rPr lang="aa-ET" i="1">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𝑦</m:t>
                          </m:r>
                        </m:e>
                        <m:sub>
                          <m:r>
                            <a:rPr lang="aa-ET" i="1">
                              <a:solidFill>
                                <a:schemeClr val="bg1"/>
                              </a:solidFill>
                              <a:latin typeface="Cambria Math" panose="02040503050406030204" pitchFamily="18" charset="0"/>
                            </a:rPr>
                            <m:t>3</m:t>
                          </m:r>
                        </m:sub>
                      </m:sSub>
                      <m:r>
                        <a:rPr lang="aa-ET" i="1">
                          <a:solidFill>
                            <a:schemeClr val="bg1"/>
                          </a:solidFill>
                          <a:latin typeface="Cambria Math" panose="02040503050406030204" pitchFamily="18" charset="0"/>
                        </a:rPr>
                        <m:t>)</m:t>
                      </m:r>
                    </m:oMath>
                  </m:oMathPara>
                </a14:m>
                <a:endParaRPr lang="aa-ET" dirty="0">
                  <a:solidFill>
                    <a:schemeClr val="bg1"/>
                  </a:solidFill>
                </a:endParaRPr>
              </a:p>
            </p:txBody>
          </p:sp>
        </mc:Choice>
        <mc:Fallback xmlns="">
          <p:sp>
            <p:nvSpPr>
              <p:cNvPr id="9" name="Object 5">
                <a:extLst>
                  <a:ext uri="{FF2B5EF4-FFF2-40B4-BE49-F238E27FC236}">
                    <a16:creationId xmlns:a16="http://schemas.microsoft.com/office/drawing/2014/main" id="{E26C9D5D-2D51-471D-8310-A6BBB71092D0}"/>
                  </a:ext>
                </a:extLst>
              </p:cNvPr>
              <p:cNvSpPr txBox="1">
                <a:spLocks noRot="1" noChangeAspect="1" noMove="1" noResize="1" noEditPoints="1" noAdjustHandles="1" noChangeArrowheads="1" noChangeShapeType="1" noTextEdit="1"/>
              </p:cNvSpPr>
              <p:nvPr/>
            </p:nvSpPr>
            <p:spPr bwMode="auto">
              <a:xfrm>
                <a:off x="1527175" y="2286866"/>
                <a:ext cx="1301750" cy="373063"/>
              </a:xfrm>
              <a:prstGeom prst="rect">
                <a:avLst/>
              </a:prstGeom>
              <a:blipFill>
                <a:blip r:embed="rId3"/>
                <a:stretch>
                  <a:fillRect/>
                </a:stretch>
              </a:blipFill>
              <a:ln>
                <a:noFill/>
              </a:ln>
              <a:effectLst/>
            </p:spPr>
            <p:txBody>
              <a:bodyPr/>
              <a:lstStyle/>
              <a:p>
                <a:r>
                  <a:rPr lang="en-IL">
                    <a:noFill/>
                  </a:rPr>
                  <a:t> </a:t>
                </a:r>
              </a:p>
            </p:txBody>
          </p:sp>
        </mc:Fallback>
      </mc:AlternateContent>
      <p:sp>
        <p:nvSpPr>
          <p:cNvPr id="10" name="Object 6">
            <a:extLst>
              <a:ext uri="{FF2B5EF4-FFF2-40B4-BE49-F238E27FC236}">
                <a16:creationId xmlns:a16="http://schemas.microsoft.com/office/drawing/2014/main" id="{4F1F4E1B-A353-4ED1-A457-08AE64449056}"/>
              </a:ext>
            </a:extLst>
          </p:cNvPr>
          <p:cNvSpPr txBox="1"/>
          <p:nvPr/>
        </p:nvSpPr>
        <p:spPr bwMode="auto">
          <a:xfrm>
            <a:off x="2067298" y="1436150"/>
            <a:ext cx="4536504" cy="347664"/>
          </a:xfrm>
          <a:prstGeom prst="rect">
            <a:avLst/>
          </a:prstGeom>
          <a:noFill/>
          <a:ln>
            <a:noFill/>
          </a:ln>
          <a:effectLst/>
        </p:spPr>
        <p:txBody>
          <a:bodyPr>
            <a:noAutofit/>
          </a:bodyPr>
          <a:lstStyle/>
          <a:p>
            <a:r>
              <a:rPr lang="en-US" sz="1400" dirty="0">
                <a:solidFill>
                  <a:schemeClr val="bg1"/>
                </a:solidFill>
              </a:rPr>
              <a:t>rounds(n) = { if n % 2 == 0: return (n/2)-1, return (n/2)	 </a:t>
            </a:r>
            <a:endParaRPr lang="aa-ET" sz="1400" dirty="0">
              <a:solidFill>
                <a:schemeClr val="bg1"/>
              </a:solidFill>
            </a:endParaRPr>
          </a:p>
        </p:txBody>
      </p:sp>
      <mc:AlternateContent xmlns:mc="http://schemas.openxmlformats.org/markup-compatibility/2006" xmlns:a14="http://schemas.microsoft.com/office/drawing/2010/main">
        <mc:Choice Requires="a14">
          <p:sp>
            <p:nvSpPr>
              <p:cNvPr id="11" name="Object 10">
                <a:extLst>
                  <a:ext uri="{FF2B5EF4-FFF2-40B4-BE49-F238E27FC236}">
                    <a16:creationId xmlns:a16="http://schemas.microsoft.com/office/drawing/2014/main" id="{6DFBEECD-871A-4222-A978-D97E19ECC987}"/>
                  </a:ext>
                </a:extLst>
              </p:cNvPr>
              <p:cNvSpPr txBox="1"/>
              <p:nvPr/>
            </p:nvSpPr>
            <p:spPr bwMode="auto">
              <a:xfrm>
                <a:off x="2178050" y="1047319"/>
                <a:ext cx="2393950" cy="347663"/>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aa-ET" i="1" smtClean="0">
                          <a:solidFill>
                            <a:schemeClr val="bg1"/>
                          </a:solidFill>
                          <a:latin typeface="Cambria Math" panose="02040503050406030204" pitchFamily="18" charset="0"/>
                        </a:rPr>
                        <m:t>𝐸</m:t>
                      </m:r>
                      <m:r>
                        <a:rPr lang="aa-ET" i="1" smtClean="0">
                          <a:solidFill>
                            <a:schemeClr val="bg1"/>
                          </a:solidFill>
                          <a:latin typeface="Cambria Math" panose="02040503050406030204" pitchFamily="18" charset="0"/>
                        </a:rPr>
                        <m:t>:</m:t>
                      </m:r>
                      <m:sSup>
                        <m:sSupPr>
                          <m:ctrlPr>
                            <a:rPr lang="aa-ET" i="1">
                              <a:solidFill>
                                <a:schemeClr val="bg1"/>
                              </a:solidFill>
                              <a:latin typeface="Cambria Math" panose="02040503050406030204" pitchFamily="18" charset="0"/>
                            </a:rPr>
                          </m:ctrlPr>
                        </m:sSupPr>
                        <m:e>
                          <m:r>
                            <a:rPr lang="aa-ET" i="1">
                              <a:solidFill>
                                <a:schemeClr val="bg1"/>
                              </a:solidFill>
                              <a:latin typeface="Cambria Math" panose="02040503050406030204" pitchFamily="18" charset="0"/>
                            </a:rPr>
                            <m:t>𝑦</m:t>
                          </m:r>
                        </m:e>
                        <m:sup>
                          <m:r>
                            <a:rPr lang="aa-ET" i="1">
                              <a:solidFill>
                                <a:schemeClr val="bg1"/>
                              </a:solidFill>
                              <a:latin typeface="Cambria Math" panose="02040503050406030204" pitchFamily="18" charset="0"/>
                            </a:rPr>
                            <m:t>2</m:t>
                          </m:r>
                        </m:sup>
                      </m:sSup>
                      <m:r>
                        <a:rPr lang="aa-ET" i="1">
                          <a:solidFill>
                            <a:schemeClr val="bg1"/>
                          </a:solidFill>
                          <a:latin typeface="Cambria Math" panose="02040503050406030204" pitchFamily="18" charset="0"/>
                        </a:rPr>
                        <m:t>=</m:t>
                      </m:r>
                      <m:sSup>
                        <m:sSupPr>
                          <m:ctrlPr>
                            <a:rPr lang="aa-ET" i="1">
                              <a:solidFill>
                                <a:schemeClr val="bg1"/>
                              </a:solidFill>
                              <a:latin typeface="Cambria Math" panose="02040503050406030204" pitchFamily="18" charset="0"/>
                            </a:rPr>
                          </m:ctrlPr>
                        </m:sSupPr>
                        <m:e>
                          <m:r>
                            <a:rPr lang="aa-ET" i="1">
                              <a:solidFill>
                                <a:schemeClr val="bg1"/>
                              </a:solidFill>
                              <a:latin typeface="Cambria Math" panose="02040503050406030204" pitchFamily="18" charset="0"/>
                            </a:rPr>
                            <m:t>𝑥</m:t>
                          </m:r>
                        </m:e>
                        <m:sup>
                          <m:r>
                            <a:rPr lang="aa-ET" i="1">
                              <a:solidFill>
                                <a:schemeClr val="bg1"/>
                              </a:solidFill>
                              <a:latin typeface="Cambria Math" panose="02040503050406030204" pitchFamily="18" charset="0"/>
                            </a:rPr>
                            <m:t>3</m:t>
                          </m:r>
                        </m:sup>
                      </m:sSup>
                      <m:r>
                        <a:rPr lang="aa-ET" i="1">
                          <a:solidFill>
                            <a:schemeClr val="bg1"/>
                          </a:solidFill>
                          <a:latin typeface="Cambria Math" panose="02040503050406030204" pitchFamily="18" charset="0"/>
                        </a:rPr>
                        <m:t>+</m:t>
                      </m:r>
                      <m:r>
                        <a:rPr lang="aa-ET" i="1">
                          <a:solidFill>
                            <a:schemeClr val="bg1"/>
                          </a:solidFill>
                          <a:latin typeface="Cambria Math" panose="02040503050406030204" pitchFamily="18" charset="0"/>
                        </a:rPr>
                        <m:t>𝑥</m:t>
                      </m:r>
                      <m:r>
                        <a:rPr lang="aa-ET" i="1">
                          <a:solidFill>
                            <a:schemeClr val="bg1"/>
                          </a:solidFill>
                          <a:latin typeface="Cambria Math" panose="02040503050406030204" pitchFamily="18" charset="0"/>
                        </a:rPr>
                        <m:t>+</m:t>
                      </m:r>
                      <m:r>
                        <a:rPr lang="aa-ET" i="1">
                          <a:solidFill>
                            <a:schemeClr val="bg1"/>
                          </a:solidFill>
                          <a:latin typeface="Cambria Math" panose="02040503050406030204" pitchFamily="18" charset="0"/>
                        </a:rPr>
                        <m:t>6</m:t>
                      </m:r>
                      <m:r>
                        <m:rPr>
                          <m:nor/>
                        </m:rPr>
                        <a:rPr lang="aa-ET" i="0">
                          <a:solidFill>
                            <a:schemeClr val="bg1"/>
                          </a:solidFill>
                          <a:latin typeface="Cambria Math" panose="02040503050406030204" pitchFamily="18" charset="0"/>
                        </a:rPr>
                        <m:t>  </m:t>
                      </m:r>
                      <m:r>
                        <m:rPr>
                          <m:nor/>
                        </m:rPr>
                        <a:rPr lang="aa-ET" i="0">
                          <a:solidFill>
                            <a:schemeClr val="bg1"/>
                          </a:solidFill>
                          <a:latin typeface="Cambria Math" panose="02040503050406030204" pitchFamily="18" charset="0"/>
                        </a:rPr>
                        <m:t>over</m:t>
                      </m:r>
                      <m:r>
                        <m:rPr>
                          <m:nor/>
                        </m:rPr>
                        <a:rPr lang="aa-ET" i="0">
                          <a:solidFill>
                            <a:schemeClr val="bg1"/>
                          </a:solidFill>
                          <a:latin typeface="Cambria Math" panose="02040503050406030204" pitchFamily="18" charset="0"/>
                        </a:rPr>
                        <m:t>  </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𝑍</m:t>
                          </m:r>
                        </m:e>
                        <m:sub>
                          <m:r>
                            <a:rPr lang="aa-ET" i="1">
                              <a:solidFill>
                                <a:schemeClr val="bg1"/>
                              </a:solidFill>
                              <a:latin typeface="Cambria Math" panose="02040503050406030204" pitchFamily="18" charset="0"/>
                            </a:rPr>
                            <m:t>11</m:t>
                          </m:r>
                        </m:sub>
                      </m:sSub>
                    </m:oMath>
                  </m:oMathPara>
                </a14:m>
                <a:endParaRPr lang="aa-ET" dirty="0">
                  <a:solidFill>
                    <a:schemeClr val="bg1"/>
                  </a:solidFill>
                </a:endParaRPr>
              </a:p>
            </p:txBody>
          </p:sp>
        </mc:Choice>
        <mc:Fallback xmlns="">
          <p:sp>
            <p:nvSpPr>
              <p:cNvPr id="11" name="Object 10">
                <a:extLst>
                  <a:ext uri="{FF2B5EF4-FFF2-40B4-BE49-F238E27FC236}">
                    <a16:creationId xmlns:a16="http://schemas.microsoft.com/office/drawing/2014/main" id="{6DFBEECD-871A-4222-A978-D97E19ECC987}"/>
                  </a:ext>
                </a:extLst>
              </p:cNvPr>
              <p:cNvSpPr txBox="1">
                <a:spLocks noRot="1" noChangeAspect="1" noMove="1" noResize="1" noEditPoints="1" noAdjustHandles="1" noChangeArrowheads="1" noChangeShapeType="1" noTextEdit="1"/>
              </p:cNvSpPr>
              <p:nvPr/>
            </p:nvSpPr>
            <p:spPr bwMode="auto">
              <a:xfrm>
                <a:off x="2178050" y="1047319"/>
                <a:ext cx="2393950" cy="347663"/>
              </a:xfrm>
              <a:prstGeom prst="rect">
                <a:avLst/>
              </a:prstGeom>
              <a:blipFill>
                <a:blip r:embed="rId4"/>
                <a:stretch>
                  <a:fillRect/>
                </a:stretch>
              </a:blipFill>
              <a:ln>
                <a:noFill/>
              </a:ln>
              <a:effectLst/>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Object 4">
                <a:extLst>
                  <a:ext uri="{FF2B5EF4-FFF2-40B4-BE49-F238E27FC236}">
                    <a16:creationId xmlns:a16="http://schemas.microsoft.com/office/drawing/2014/main" id="{AD946041-095D-4B58-9188-56FC6DD96D56}"/>
                  </a:ext>
                </a:extLst>
              </p:cNvPr>
              <p:cNvSpPr txBox="1"/>
              <p:nvPr/>
            </p:nvSpPr>
            <p:spPr bwMode="auto">
              <a:xfrm>
                <a:off x="4751690" y="1056507"/>
                <a:ext cx="971550" cy="33020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aa-ET" i="1" smtClean="0">
                          <a:solidFill>
                            <a:schemeClr val="bg1"/>
                          </a:solidFill>
                          <a:latin typeface="Cambria Math" panose="02040503050406030204" pitchFamily="18" charset="0"/>
                        </a:rPr>
                        <m:t>𝛼</m:t>
                      </m:r>
                      <m:r>
                        <a:rPr lang="aa-ET" i="1" smtClean="0">
                          <a:solidFill>
                            <a:schemeClr val="bg1"/>
                          </a:solidFill>
                          <a:latin typeface="Cambria Math" panose="02040503050406030204" pitchFamily="18" charset="0"/>
                        </a:rPr>
                        <m:t>=(</m:t>
                      </m:r>
                      <m:r>
                        <a:rPr lang="aa-ET" i="1">
                          <a:solidFill>
                            <a:schemeClr val="bg1"/>
                          </a:solidFill>
                          <a:latin typeface="Cambria Math" panose="02040503050406030204" pitchFamily="18" charset="0"/>
                        </a:rPr>
                        <m:t>2</m:t>
                      </m:r>
                      <m:r>
                        <a:rPr lang="aa-ET" i="1">
                          <a:solidFill>
                            <a:schemeClr val="bg1"/>
                          </a:solidFill>
                          <a:latin typeface="Cambria Math" panose="02040503050406030204" pitchFamily="18" charset="0"/>
                        </a:rPr>
                        <m:t>,</m:t>
                      </m:r>
                      <m:r>
                        <a:rPr lang="aa-ET" i="1">
                          <a:solidFill>
                            <a:schemeClr val="bg1"/>
                          </a:solidFill>
                          <a:latin typeface="Cambria Math" panose="02040503050406030204" pitchFamily="18" charset="0"/>
                        </a:rPr>
                        <m:t>7</m:t>
                      </m:r>
                      <m:r>
                        <a:rPr lang="aa-ET" i="1">
                          <a:solidFill>
                            <a:schemeClr val="bg1"/>
                          </a:solidFill>
                          <a:latin typeface="Cambria Math" panose="02040503050406030204" pitchFamily="18" charset="0"/>
                        </a:rPr>
                        <m:t>)</m:t>
                      </m:r>
                    </m:oMath>
                  </m:oMathPara>
                </a14:m>
                <a:endParaRPr lang="aa-ET" dirty="0">
                  <a:solidFill>
                    <a:schemeClr val="bg1"/>
                  </a:solidFill>
                </a:endParaRPr>
              </a:p>
            </p:txBody>
          </p:sp>
        </mc:Choice>
        <mc:Fallback xmlns="">
          <p:sp>
            <p:nvSpPr>
              <p:cNvPr id="19" name="Object 4">
                <a:extLst>
                  <a:ext uri="{FF2B5EF4-FFF2-40B4-BE49-F238E27FC236}">
                    <a16:creationId xmlns:a16="http://schemas.microsoft.com/office/drawing/2014/main" id="{AD946041-095D-4B58-9188-56FC6DD96D56}"/>
                  </a:ext>
                </a:extLst>
              </p:cNvPr>
              <p:cNvSpPr txBox="1">
                <a:spLocks noRot="1" noChangeAspect="1" noMove="1" noResize="1" noEditPoints="1" noAdjustHandles="1" noChangeArrowheads="1" noChangeShapeType="1" noTextEdit="1"/>
              </p:cNvSpPr>
              <p:nvPr/>
            </p:nvSpPr>
            <p:spPr bwMode="auto">
              <a:xfrm>
                <a:off x="4751690" y="1056507"/>
                <a:ext cx="971550" cy="330200"/>
              </a:xfrm>
              <a:prstGeom prst="rect">
                <a:avLst/>
              </a:prstGeom>
              <a:blipFill>
                <a:blip r:embed="rId5"/>
                <a:stretch>
                  <a:fillRect b="-11111"/>
                </a:stretch>
              </a:blipFill>
              <a:ln>
                <a:noFill/>
              </a:ln>
              <a:effectLst/>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Object 5">
                <a:extLst>
                  <a:ext uri="{FF2B5EF4-FFF2-40B4-BE49-F238E27FC236}">
                    <a16:creationId xmlns:a16="http://schemas.microsoft.com/office/drawing/2014/main" id="{B1A98F4F-FB64-4A4E-8EDD-3706C73FDA1D}"/>
                  </a:ext>
                </a:extLst>
              </p:cNvPr>
              <p:cNvSpPr txBox="1"/>
              <p:nvPr/>
            </p:nvSpPr>
            <p:spPr bwMode="auto">
              <a:xfrm>
                <a:off x="5382370" y="2244539"/>
                <a:ext cx="1301750" cy="373063"/>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11</m:t>
                      </m:r>
                      <m:r>
                        <a:rPr lang="aa-ET" i="1" smtClean="0">
                          <a:solidFill>
                            <a:schemeClr val="bg1"/>
                          </a:solidFill>
                          <a:latin typeface="Cambria Math" panose="02040503050406030204" pitchFamily="18" charset="0"/>
                        </a:rPr>
                        <m:t>𝛼</m:t>
                      </m:r>
                      <m:r>
                        <a:rPr lang="aa-ET" i="1" smtClean="0">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𝑥</m:t>
                          </m:r>
                        </m:e>
                        <m:sub>
                          <m:r>
                            <a:rPr lang="aa-ET" i="1">
                              <a:solidFill>
                                <a:schemeClr val="bg1"/>
                              </a:solidFill>
                              <a:latin typeface="Cambria Math" panose="02040503050406030204" pitchFamily="18" charset="0"/>
                            </a:rPr>
                            <m:t>3</m:t>
                          </m:r>
                        </m:sub>
                      </m:sSub>
                      <m:r>
                        <a:rPr lang="aa-ET" i="1">
                          <a:solidFill>
                            <a:schemeClr val="bg1"/>
                          </a:solidFill>
                          <a:latin typeface="Cambria Math" panose="02040503050406030204" pitchFamily="18" charset="0"/>
                        </a:rPr>
                        <m:t>,</m:t>
                      </m:r>
                      <m:sSub>
                        <m:sSubPr>
                          <m:ctrlPr>
                            <a:rPr lang="aa-ET" i="1">
                              <a:solidFill>
                                <a:schemeClr val="bg1"/>
                              </a:solidFill>
                              <a:latin typeface="Cambria Math" panose="02040503050406030204" pitchFamily="18" charset="0"/>
                            </a:rPr>
                          </m:ctrlPr>
                        </m:sSubPr>
                        <m:e>
                          <m:r>
                            <a:rPr lang="aa-ET" i="1">
                              <a:solidFill>
                                <a:schemeClr val="bg1"/>
                              </a:solidFill>
                              <a:latin typeface="Cambria Math" panose="02040503050406030204" pitchFamily="18" charset="0"/>
                            </a:rPr>
                            <m:t>𝑦</m:t>
                          </m:r>
                        </m:e>
                        <m:sub>
                          <m:r>
                            <a:rPr lang="aa-ET" i="1">
                              <a:solidFill>
                                <a:schemeClr val="bg1"/>
                              </a:solidFill>
                              <a:latin typeface="Cambria Math" panose="02040503050406030204" pitchFamily="18" charset="0"/>
                            </a:rPr>
                            <m:t>3</m:t>
                          </m:r>
                        </m:sub>
                      </m:sSub>
                      <m:r>
                        <a:rPr lang="aa-ET" i="1">
                          <a:solidFill>
                            <a:schemeClr val="bg1"/>
                          </a:solidFill>
                          <a:latin typeface="Cambria Math" panose="02040503050406030204" pitchFamily="18" charset="0"/>
                        </a:rPr>
                        <m:t>)</m:t>
                      </m:r>
                    </m:oMath>
                  </m:oMathPara>
                </a14:m>
                <a:endParaRPr lang="aa-ET" dirty="0">
                  <a:solidFill>
                    <a:schemeClr val="bg1"/>
                  </a:solidFill>
                </a:endParaRPr>
              </a:p>
            </p:txBody>
          </p:sp>
        </mc:Choice>
        <mc:Fallback xmlns="">
          <p:sp>
            <p:nvSpPr>
              <p:cNvPr id="12" name="Object 5">
                <a:extLst>
                  <a:ext uri="{FF2B5EF4-FFF2-40B4-BE49-F238E27FC236}">
                    <a16:creationId xmlns:a16="http://schemas.microsoft.com/office/drawing/2014/main" id="{B1A98F4F-FB64-4A4E-8EDD-3706C73FDA1D}"/>
                  </a:ext>
                </a:extLst>
              </p:cNvPr>
              <p:cNvSpPr txBox="1">
                <a:spLocks noRot="1" noChangeAspect="1" noMove="1" noResize="1" noEditPoints="1" noAdjustHandles="1" noChangeArrowheads="1" noChangeShapeType="1" noTextEdit="1"/>
              </p:cNvSpPr>
              <p:nvPr/>
            </p:nvSpPr>
            <p:spPr bwMode="auto">
              <a:xfrm>
                <a:off x="5382370" y="2244539"/>
                <a:ext cx="1301750" cy="373063"/>
              </a:xfrm>
              <a:prstGeom prst="rect">
                <a:avLst/>
              </a:prstGeom>
              <a:blipFill>
                <a:blip r:embed="rId6"/>
                <a:stretch>
                  <a:fillRect/>
                </a:stretch>
              </a:blipFill>
              <a:ln>
                <a:noFill/>
              </a:ln>
              <a:effectLst/>
            </p:spPr>
            <p:txBody>
              <a:bodyPr/>
              <a:lstStyle/>
              <a:p>
                <a:r>
                  <a:rPr lang="en-IL">
                    <a:noFill/>
                  </a:rPr>
                  <a:t> </a:t>
                </a:r>
              </a:p>
            </p:txBody>
          </p:sp>
        </mc:Fallback>
      </mc:AlternateContent>
      <p:sp>
        <p:nvSpPr>
          <p:cNvPr id="4" name="Rectangle 3">
            <a:extLst>
              <a:ext uri="{FF2B5EF4-FFF2-40B4-BE49-F238E27FC236}">
                <a16:creationId xmlns:a16="http://schemas.microsoft.com/office/drawing/2014/main" id="{A46A965C-99F1-4FAD-AEF5-BAEBFABC95AF}"/>
              </a:ext>
            </a:extLst>
          </p:cNvPr>
          <p:cNvSpPr/>
          <p:nvPr/>
        </p:nvSpPr>
        <p:spPr>
          <a:xfrm>
            <a:off x="1498009" y="2648679"/>
            <a:ext cx="1351652" cy="307777"/>
          </a:xfrm>
          <a:prstGeom prst="rect">
            <a:avLst/>
          </a:prstGeom>
        </p:spPr>
        <p:txBody>
          <a:bodyPr wrap="none">
            <a:spAutoFit/>
          </a:bodyPr>
          <a:lstStyle/>
          <a:p>
            <a:r>
              <a:rPr lang="en-US" sz="1400" dirty="0">
                <a:solidFill>
                  <a:schemeClr val="bg1"/>
                </a:solidFill>
              </a:rPr>
              <a:t>rounds(10) = 4</a:t>
            </a:r>
            <a:endParaRPr lang="aa-ET" sz="1400" dirty="0"/>
          </a:p>
        </p:txBody>
      </p:sp>
      <p:sp>
        <p:nvSpPr>
          <p:cNvPr id="5" name="Rectangle 4">
            <a:extLst>
              <a:ext uri="{FF2B5EF4-FFF2-40B4-BE49-F238E27FC236}">
                <a16:creationId xmlns:a16="http://schemas.microsoft.com/office/drawing/2014/main" id="{35D0C70C-23B7-4C39-AD32-F56F0C967E68}"/>
              </a:ext>
            </a:extLst>
          </p:cNvPr>
          <p:cNvSpPr/>
          <p:nvPr/>
        </p:nvSpPr>
        <p:spPr>
          <a:xfrm>
            <a:off x="5364088" y="2598735"/>
            <a:ext cx="1338315" cy="307777"/>
          </a:xfrm>
          <a:prstGeom prst="rect">
            <a:avLst/>
          </a:prstGeom>
        </p:spPr>
        <p:txBody>
          <a:bodyPr wrap="none">
            <a:spAutoFit/>
          </a:bodyPr>
          <a:lstStyle/>
          <a:p>
            <a:r>
              <a:rPr lang="en-US" sz="1400" dirty="0">
                <a:solidFill>
                  <a:schemeClr val="bg1"/>
                </a:solidFill>
              </a:rPr>
              <a:t>rounds(11) = 5</a:t>
            </a:r>
            <a:endParaRPr lang="aa-ET" sz="1400"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28D164C-319F-4CA7-95B8-18E04962C506}"/>
                  </a:ext>
                </a:extLst>
              </p:cNvPr>
              <p:cNvSpPr/>
              <p:nvPr/>
            </p:nvSpPr>
            <p:spPr>
              <a:xfrm>
                <a:off x="1306625" y="3007736"/>
                <a:ext cx="2283830" cy="307777"/>
              </a:xfrm>
              <a:prstGeom prst="rect">
                <a:avLst/>
              </a:prstGeom>
            </p:spPr>
            <p:txBody>
              <a:bodyPr wrap="none">
                <a:spAutoFit/>
              </a:bodyPr>
              <a:lstStyle/>
              <a:p>
                <a14:m>
                  <m:oMath xmlns:m="http://schemas.openxmlformats.org/officeDocument/2006/math">
                    <m:r>
                      <a:rPr lang="aa-ET" sz="1400" i="1" smtClean="0">
                        <a:solidFill>
                          <a:schemeClr val="bg1"/>
                        </a:solidFill>
                        <a:latin typeface="Cambria Math" panose="02040503050406030204" pitchFamily="18" charset="0"/>
                      </a:rPr>
                      <m:t>2</m:t>
                    </m:r>
                    <m:r>
                      <a:rPr lang="aa-ET" sz="1400" i="1" smtClean="0">
                        <a:solidFill>
                          <a:schemeClr val="bg1"/>
                        </a:solidFill>
                        <a:latin typeface="Cambria Math" panose="02040503050406030204" pitchFamily="18" charset="0"/>
                      </a:rPr>
                      <m:t>𝛼</m:t>
                    </m:r>
                    <m:r>
                      <a:rPr lang="en-US" sz="1400" b="0" i="1" smtClean="0">
                        <a:solidFill>
                          <a:schemeClr val="bg1"/>
                        </a:solidFill>
                        <a:latin typeface="Cambria Math" panose="02040503050406030204" pitchFamily="18" charset="0"/>
                      </a:rPr>
                      <m:t>=</m:t>
                    </m:r>
                    <m:d>
                      <m:dPr>
                        <m:ctrlPr>
                          <a:rPr lang="aa-ET" sz="1400" i="1">
                            <a:solidFill>
                              <a:schemeClr val="bg1"/>
                            </a:solidFill>
                            <a:latin typeface="Cambria Math" panose="02040503050406030204" pitchFamily="18" charset="0"/>
                          </a:rPr>
                        </m:ctrlPr>
                      </m:dPr>
                      <m:e>
                        <m:r>
                          <a:rPr lang="aa-ET" sz="1400" i="1">
                            <a:solidFill>
                              <a:schemeClr val="bg1"/>
                            </a:solidFill>
                            <a:latin typeface="Cambria Math" panose="02040503050406030204" pitchFamily="18" charset="0"/>
                          </a:rPr>
                          <m:t>2</m:t>
                        </m:r>
                        <m:r>
                          <a:rPr lang="aa-ET" sz="1400" i="1">
                            <a:solidFill>
                              <a:schemeClr val="bg1"/>
                            </a:solidFill>
                            <a:latin typeface="Cambria Math" panose="02040503050406030204" pitchFamily="18" charset="0"/>
                          </a:rPr>
                          <m:t>,</m:t>
                        </m:r>
                        <m:r>
                          <a:rPr lang="aa-ET" sz="1400" i="1">
                            <a:solidFill>
                              <a:schemeClr val="bg1"/>
                            </a:solidFill>
                            <a:latin typeface="Cambria Math" panose="02040503050406030204" pitchFamily="18" charset="0"/>
                          </a:rPr>
                          <m:t>7</m:t>
                        </m:r>
                      </m:e>
                    </m:d>
                    <m:r>
                      <a:rPr lang="he-IL" sz="1400" b="0" i="1" smtClean="0">
                        <a:solidFill>
                          <a:schemeClr val="bg1"/>
                        </a:solidFill>
                        <a:latin typeface="Cambria Math" panose="02040503050406030204" pitchFamily="18" charset="0"/>
                      </a:rPr>
                      <m:t>+</m:t>
                    </m:r>
                    <m:d>
                      <m:dPr>
                        <m:ctrlPr>
                          <a:rPr lang="aa-ET" sz="1400" i="1">
                            <a:solidFill>
                              <a:schemeClr val="bg1"/>
                            </a:solidFill>
                            <a:latin typeface="Cambria Math" panose="02040503050406030204" pitchFamily="18" charset="0"/>
                          </a:rPr>
                        </m:ctrlPr>
                      </m:dPr>
                      <m:e>
                        <m:r>
                          <a:rPr lang="aa-ET" sz="1400" i="1">
                            <a:solidFill>
                              <a:schemeClr val="bg1"/>
                            </a:solidFill>
                            <a:latin typeface="Cambria Math" panose="02040503050406030204" pitchFamily="18" charset="0"/>
                          </a:rPr>
                          <m:t>2</m:t>
                        </m:r>
                        <m:r>
                          <a:rPr lang="aa-ET" sz="1400" i="1">
                            <a:solidFill>
                              <a:schemeClr val="bg1"/>
                            </a:solidFill>
                            <a:latin typeface="Cambria Math" panose="02040503050406030204" pitchFamily="18" charset="0"/>
                          </a:rPr>
                          <m:t>,</m:t>
                        </m:r>
                        <m:r>
                          <a:rPr lang="aa-ET" sz="1400" i="1">
                            <a:solidFill>
                              <a:schemeClr val="bg1"/>
                            </a:solidFill>
                            <a:latin typeface="Cambria Math" panose="02040503050406030204" pitchFamily="18" charset="0"/>
                          </a:rPr>
                          <m:t>7</m:t>
                        </m:r>
                      </m:e>
                    </m:d>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5</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2</m:t>
                        </m:r>
                      </m:e>
                    </m:d>
                  </m:oMath>
                </a14:m>
                <a:r>
                  <a:rPr lang="he-IL" sz="1400" dirty="0">
                    <a:latin typeface="Cambria Math" panose="02040503050406030204" pitchFamily="18" charset="0"/>
                    <a:ea typeface="Cambria Math" panose="02040503050406030204" pitchFamily="18" charset="0"/>
                  </a:rPr>
                  <a:t> </a:t>
                </a:r>
                <a:endParaRPr lang="aa-ET" sz="1400" dirty="0">
                  <a:latin typeface="Cambria Math" panose="02040503050406030204" pitchFamily="18" charset="0"/>
                  <a:ea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528D164C-319F-4CA7-95B8-18E04962C506}"/>
                  </a:ext>
                </a:extLst>
              </p:cNvPr>
              <p:cNvSpPr>
                <a:spLocks noRot="1" noChangeAspect="1" noMove="1" noResize="1" noEditPoints="1" noAdjustHandles="1" noChangeArrowheads="1" noChangeShapeType="1" noTextEdit="1"/>
              </p:cNvSpPr>
              <p:nvPr/>
            </p:nvSpPr>
            <p:spPr>
              <a:xfrm>
                <a:off x="1306625" y="3007736"/>
                <a:ext cx="2283830" cy="307777"/>
              </a:xfrm>
              <a:prstGeom prst="rect">
                <a:avLst/>
              </a:prstGeom>
              <a:blipFill>
                <a:blip r:embed="rId7"/>
                <a:stretch>
                  <a:fillRect t="-1961" b="-1960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1E40391-319B-4A05-9DC2-1BAA32AEAA70}"/>
                  </a:ext>
                </a:extLst>
              </p:cNvPr>
              <p:cNvSpPr/>
              <p:nvPr/>
            </p:nvSpPr>
            <p:spPr>
              <a:xfrm>
                <a:off x="1306625" y="3325629"/>
                <a:ext cx="2383217" cy="307777"/>
              </a:xfrm>
              <a:prstGeom prst="rect">
                <a:avLst/>
              </a:prstGeom>
            </p:spPr>
            <p:txBody>
              <a:bodyPr wrap="none">
                <a:spAutoFit/>
              </a:bodyPr>
              <a:lstStyle/>
              <a:p>
                <a14:m>
                  <m:oMath xmlns:m="http://schemas.openxmlformats.org/officeDocument/2006/math">
                    <m:r>
                      <a:rPr lang="en-US" sz="1400" b="0" i="1" smtClean="0">
                        <a:solidFill>
                          <a:schemeClr val="bg1"/>
                        </a:solidFill>
                        <a:latin typeface="Cambria Math" panose="02040503050406030204" pitchFamily="18" charset="0"/>
                      </a:rPr>
                      <m:t>4</m:t>
                    </m:r>
                    <m:r>
                      <a:rPr lang="aa-ET" sz="1400" i="1" smtClean="0">
                        <a:solidFill>
                          <a:schemeClr val="bg1"/>
                        </a:solidFill>
                        <a:latin typeface="Cambria Math" panose="02040503050406030204" pitchFamily="18" charset="0"/>
                      </a:rPr>
                      <m:t>𝛼</m:t>
                    </m:r>
                    <m:r>
                      <a:rPr lang="en-US"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5</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he-IL"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5</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10</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2</m:t>
                        </m:r>
                      </m:e>
                    </m:d>
                  </m:oMath>
                </a14:m>
                <a:r>
                  <a:rPr lang="he-IL" sz="1400" dirty="0">
                    <a:latin typeface="Cambria Math" panose="02040503050406030204" pitchFamily="18" charset="0"/>
                    <a:ea typeface="Cambria Math" panose="02040503050406030204" pitchFamily="18" charset="0"/>
                  </a:rPr>
                  <a:t> </a:t>
                </a:r>
                <a:endParaRPr lang="aa-ET" sz="1400" dirty="0">
                  <a:latin typeface="Cambria Math" panose="02040503050406030204" pitchFamily="18" charset="0"/>
                  <a:ea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A1E40391-319B-4A05-9DC2-1BAA32AEAA70}"/>
                  </a:ext>
                </a:extLst>
              </p:cNvPr>
              <p:cNvSpPr>
                <a:spLocks noRot="1" noChangeAspect="1" noMove="1" noResize="1" noEditPoints="1" noAdjustHandles="1" noChangeArrowheads="1" noChangeShapeType="1" noTextEdit="1"/>
              </p:cNvSpPr>
              <p:nvPr/>
            </p:nvSpPr>
            <p:spPr>
              <a:xfrm>
                <a:off x="1306625" y="3325629"/>
                <a:ext cx="2383217" cy="307777"/>
              </a:xfrm>
              <a:prstGeom prst="rect">
                <a:avLst/>
              </a:prstGeom>
              <a:blipFill>
                <a:blip r:embed="rId8"/>
                <a:stretch>
                  <a:fillRect t="-4000" b="-20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9BF81A9-61E2-4C2F-85AA-4C0FE431DF1D}"/>
                  </a:ext>
                </a:extLst>
              </p:cNvPr>
              <p:cNvSpPr/>
              <p:nvPr/>
            </p:nvSpPr>
            <p:spPr>
              <a:xfrm>
                <a:off x="1306625" y="3622746"/>
                <a:ext cx="2482603" cy="307777"/>
              </a:xfrm>
              <a:prstGeom prst="rect">
                <a:avLst/>
              </a:prstGeom>
            </p:spPr>
            <p:txBody>
              <a:bodyPr wrap="none">
                <a:spAutoFit/>
              </a:bodyPr>
              <a:lstStyle/>
              <a:p>
                <a14:m>
                  <m:oMath xmlns:m="http://schemas.openxmlformats.org/officeDocument/2006/math">
                    <m:r>
                      <a:rPr lang="en-US" sz="1400" b="0" i="1" smtClean="0">
                        <a:solidFill>
                          <a:schemeClr val="bg1"/>
                        </a:solidFill>
                        <a:latin typeface="Cambria Math" panose="02040503050406030204" pitchFamily="18" charset="0"/>
                      </a:rPr>
                      <m:t>8</m:t>
                    </m:r>
                    <m:r>
                      <a:rPr lang="aa-ET" sz="1400" i="1" smtClean="0">
                        <a:solidFill>
                          <a:schemeClr val="bg1"/>
                        </a:solidFill>
                        <a:latin typeface="Cambria Math" panose="02040503050406030204" pitchFamily="18" charset="0"/>
                      </a:rPr>
                      <m:t>𝛼</m:t>
                    </m:r>
                    <m:r>
                      <a:rPr lang="en-US"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10</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he-IL"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10</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3</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5</m:t>
                        </m:r>
                      </m:e>
                    </m:d>
                  </m:oMath>
                </a14:m>
                <a:r>
                  <a:rPr lang="he-IL" sz="1400" dirty="0">
                    <a:latin typeface="Cambria Math" panose="02040503050406030204" pitchFamily="18" charset="0"/>
                    <a:ea typeface="Cambria Math" panose="02040503050406030204" pitchFamily="18" charset="0"/>
                  </a:rPr>
                  <a:t> </a:t>
                </a:r>
                <a:endParaRPr lang="aa-ET" sz="1400" dirty="0">
                  <a:latin typeface="Cambria Math" panose="02040503050406030204" pitchFamily="18" charset="0"/>
                  <a:ea typeface="Cambria Math" panose="02040503050406030204" pitchFamily="18" charset="0"/>
                </a:endParaRPr>
              </a:p>
            </p:txBody>
          </p:sp>
        </mc:Choice>
        <mc:Fallback xmlns="">
          <p:sp>
            <p:nvSpPr>
              <p:cNvPr id="15" name="Rectangle 14">
                <a:extLst>
                  <a:ext uri="{FF2B5EF4-FFF2-40B4-BE49-F238E27FC236}">
                    <a16:creationId xmlns:a16="http://schemas.microsoft.com/office/drawing/2014/main" id="{49BF81A9-61E2-4C2F-85AA-4C0FE431DF1D}"/>
                  </a:ext>
                </a:extLst>
              </p:cNvPr>
              <p:cNvSpPr>
                <a:spLocks noRot="1" noChangeAspect="1" noMove="1" noResize="1" noEditPoints="1" noAdjustHandles="1" noChangeArrowheads="1" noChangeShapeType="1" noTextEdit="1"/>
              </p:cNvSpPr>
              <p:nvPr/>
            </p:nvSpPr>
            <p:spPr>
              <a:xfrm>
                <a:off x="1306625" y="3622746"/>
                <a:ext cx="2482603" cy="307777"/>
              </a:xfrm>
              <a:prstGeom prst="rect">
                <a:avLst/>
              </a:prstGeom>
              <a:blipFill>
                <a:blip r:embed="rId9"/>
                <a:stretch>
                  <a:fillRect t="-1961" b="-1960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16A2C33-20DD-4FE9-B0F9-E5B52B02E4D0}"/>
                  </a:ext>
                </a:extLst>
              </p:cNvPr>
              <p:cNvSpPr/>
              <p:nvPr/>
            </p:nvSpPr>
            <p:spPr>
              <a:xfrm>
                <a:off x="1306625" y="3930523"/>
                <a:ext cx="2383217" cy="307777"/>
              </a:xfrm>
              <a:prstGeom prst="rect">
                <a:avLst/>
              </a:prstGeom>
            </p:spPr>
            <p:txBody>
              <a:bodyPr wrap="none">
                <a:spAutoFit/>
              </a:bodyPr>
              <a:lstStyle/>
              <a:p>
                <a14:m>
                  <m:oMath xmlns:m="http://schemas.openxmlformats.org/officeDocument/2006/math">
                    <m:r>
                      <a:rPr lang="en-US" sz="1400" b="0" i="1" smtClean="0">
                        <a:solidFill>
                          <a:schemeClr val="bg1"/>
                        </a:solidFill>
                        <a:latin typeface="Cambria Math" panose="02040503050406030204" pitchFamily="18" charset="0"/>
                      </a:rPr>
                      <m:t>10</m:t>
                    </m:r>
                    <m:r>
                      <a:rPr lang="aa-ET" sz="1400" i="1" smtClean="0">
                        <a:solidFill>
                          <a:schemeClr val="bg1"/>
                        </a:solidFill>
                        <a:latin typeface="Cambria Math" panose="02040503050406030204" pitchFamily="18" charset="0"/>
                      </a:rPr>
                      <m:t>𝛼</m:t>
                    </m:r>
                    <m:r>
                      <a:rPr lang="en-US"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5</m:t>
                        </m:r>
                      </m:e>
                    </m:d>
                    <m:r>
                      <a:rPr lang="he-IL"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5</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8</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8</m:t>
                        </m:r>
                      </m:e>
                    </m:d>
                  </m:oMath>
                </a14:m>
                <a:r>
                  <a:rPr lang="he-IL" sz="1400" dirty="0">
                    <a:latin typeface="Cambria Math" panose="02040503050406030204" pitchFamily="18" charset="0"/>
                    <a:ea typeface="Cambria Math" panose="02040503050406030204" pitchFamily="18" charset="0"/>
                  </a:rPr>
                  <a:t> </a:t>
                </a:r>
                <a:endParaRPr lang="aa-ET" sz="1400" dirty="0">
                  <a:latin typeface="Cambria Math" panose="02040503050406030204" pitchFamily="18" charset="0"/>
                  <a:ea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916A2C33-20DD-4FE9-B0F9-E5B52B02E4D0}"/>
                  </a:ext>
                </a:extLst>
              </p:cNvPr>
              <p:cNvSpPr>
                <a:spLocks noRot="1" noChangeAspect="1" noMove="1" noResize="1" noEditPoints="1" noAdjustHandles="1" noChangeArrowheads="1" noChangeShapeType="1" noTextEdit="1"/>
              </p:cNvSpPr>
              <p:nvPr/>
            </p:nvSpPr>
            <p:spPr>
              <a:xfrm>
                <a:off x="1306625" y="3930523"/>
                <a:ext cx="2383217" cy="307777"/>
              </a:xfrm>
              <a:prstGeom prst="rect">
                <a:avLst/>
              </a:prstGeom>
              <a:blipFill>
                <a:blip r:embed="rId10"/>
                <a:stretch>
                  <a:fillRect t="-4000" b="-20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9B6F693-A255-4F9D-89AC-00144DAC5842}"/>
                  </a:ext>
                </a:extLst>
              </p:cNvPr>
              <p:cNvSpPr/>
              <p:nvPr/>
            </p:nvSpPr>
            <p:spPr>
              <a:xfrm>
                <a:off x="5148064" y="2952495"/>
                <a:ext cx="2283830" cy="307777"/>
              </a:xfrm>
              <a:prstGeom prst="rect">
                <a:avLst/>
              </a:prstGeom>
            </p:spPr>
            <p:txBody>
              <a:bodyPr wrap="none">
                <a:spAutoFit/>
              </a:bodyPr>
              <a:lstStyle/>
              <a:p>
                <a14:m>
                  <m:oMath xmlns:m="http://schemas.openxmlformats.org/officeDocument/2006/math">
                    <m:r>
                      <a:rPr lang="aa-ET" sz="1400" i="1" smtClean="0">
                        <a:solidFill>
                          <a:schemeClr val="bg1"/>
                        </a:solidFill>
                        <a:latin typeface="Cambria Math" panose="02040503050406030204" pitchFamily="18" charset="0"/>
                      </a:rPr>
                      <m:t>2</m:t>
                    </m:r>
                    <m:r>
                      <a:rPr lang="aa-ET" sz="1400" i="1" smtClean="0">
                        <a:solidFill>
                          <a:schemeClr val="bg1"/>
                        </a:solidFill>
                        <a:latin typeface="Cambria Math" panose="02040503050406030204" pitchFamily="18" charset="0"/>
                      </a:rPr>
                      <m:t>𝛼</m:t>
                    </m:r>
                    <m:r>
                      <a:rPr lang="en-US" sz="1400" b="0" i="1" smtClean="0">
                        <a:solidFill>
                          <a:schemeClr val="bg1"/>
                        </a:solidFill>
                        <a:latin typeface="Cambria Math" panose="02040503050406030204" pitchFamily="18" charset="0"/>
                      </a:rPr>
                      <m:t>=</m:t>
                    </m:r>
                    <m:d>
                      <m:dPr>
                        <m:ctrlPr>
                          <a:rPr lang="aa-ET" sz="1400" i="1">
                            <a:solidFill>
                              <a:schemeClr val="bg1"/>
                            </a:solidFill>
                            <a:latin typeface="Cambria Math" panose="02040503050406030204" pitchFamily="18" charset="0"/>
                          </a:rPr>
                        </m:ctrlPr>
                      </m:dPr>
                      <m:e>
                        <m:r>
                          <a:rPr lang="aa-ET" sz="1400" i="1">
                            <a:solidFill>
                              <a:schemeClr val="bg1"/>
                            </a:solidFill>
                            <a:latin typeface="Cambria Math" panose="02040503050406030204" pitchFamily="18" charset="0"/>
                          </a:rPr>
                          <m:t>2</m:t>
                        </m:r>
                        <m:r>
                          <a:rPr lang="aa-ET" sz="1400" i="1">
                            <a:solidFill>
                              <a:schemeClr val="bg1"/>
                            </a:solidFill>
                            <a:latin typeface="Cambria Math" panose="02040503050406030204" pitchFamily="18" charset="0"/>
                          </a:rPr>
                          <m:t>,</m:t>
                        </m:r>
                        <m:r>
                          <a:rPr lang="aa-ET" sz="1400" i="1">
                            <a:solidFill>
                              <a:schemeClr val="bg1"/>
                            </a:solidFill>
                            <a:latin typeface="Cambria Math" panose="02040503050406030204" pitchFamily="18" charset="0"/>
                          </a:rPr>
                          <m:t>7</m:t>
                        </m:r>
                      </m:e>
                    </m:d>
                    <m:r>
                      <a:rPr lang="he-IL" sz="1400" b="0" i="1" smtClean="0">
                        <a:solidFill>
                          <a:schemeClr val="bg1"/>
                        </a:solidFill>
                        <a:latin typeface="Cambria Math" panose="02040503050406030204" pitchFamily="18" charset="0"/>
                      </a:rPr>
                      <m:t>+</m:t>
                    </m:r>
                    <m:d>
                      <m:dPr>
                        <m:ctrlPr>
                          <a:rPr lang="aa-ET" sz="1400" i="1">
                            <a:solidFill>
                              <a:schemeClr val="bg1"/>
                            </a:solidFill>
                            <a:latin typeface="Cambria Math" panose="02040503050406030204" pitchFamily="18" charset="0"/>
                          </a:rPr>
                        </m:ctrlPr>
                      </m:dPr>
                      <m:e>
                        <m:r>
                          <a:rPr lang="aa-ET" sz="1400" i="1">
                            <a:solidFill>
                              <a:schemeClr val="bg1"/>
                            </a:solidFill>
                            <a:latin typeface="Cambria Math" panose="02040503050406030204" pitchFamily="18" charset="0"/>
                          </a:rPr>
                          <m:t>2</m:t>
                        </m:r>
                        <m:r>
                          <a:rPr lang="aa-ET" sz="1400" i="1">
                            <a:solidFill>
                              <a:schemeClr val="bg1"/>
                            </a:solidFill>
                            <a:latin typeface="Cambria Math" panose="02040503050406030204" pitchFamily="18" charset="0"/>
                          </a:rPr>
                          <m:t>,</m:t>
                        </m:r>
                        <m:r>
                          <a:rPr lang="aa-ET" sz="1400" i="1">
                            <a:solidFill>
                              <a:schemeClr val="bg1"/>
                            </a:solidFill>
                            <a:latin typeface="Cambria Math" panose="02040503050406030204" pitchFamily="18" charset="0"/>
                          </a:rPr>
                          <m:t>7</m:t>
                        </m:r>
                      </m:e>
                    </m:d>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5</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2</m:t>
                        </m:r>
                      </m:e>
                    </m:d>
                  </m:oMath>
                </a14:m>
                <a:r>
                  <a:rPr lang="he-IL" sz="1400" dirty="0">
                    <a:latin typeface="Cambria Math" panose="02040503050406030204" pitchFamily="18" charset="0"/>
                    <a:ea typeface="Cambria Math" panose="02040503050406030204" pitchFamily="18" charset="0"/>
                  </a:rPr>
                  <a:t> </a:t>
                </a:r>
                <a:endParaRPr lang="aa-ET" sz="1400" dirty="0">
                  <a:latin typeface="Cambria Math" panose="02040503050406030204" pitchFamily="18" charset="0"/>
                  <a:ea typeface="Cambria Math" panose="02040503050406030204" pitchFamily="18" charset="0"/>
                </a:endParaRPr>
              </a:p>
            </p:txBody>
          </p:sp>
        </mc:Choice>
        <mc:Fallback xmlns="">
          <p:sp>
            <p:nvSpPr>
              <p:cNvPr id="17" name="Rectangle 16">
                <a:extLst>
                  <a:ext uri="{FF2B5EF4-FFF2-40B4-BE49-F238E27FC236}">
                    <a16:creationId xmlns:a16="http://schemas.microsoft.com/office/drawing/2014/main" id="{C9B6F693-A255-4F9D-89AC-00144DAC5842}"/>
                  </a:ext>
                </a:extLst>
              </p:cNvPr>
              <p:cNvSpPr>
                <a:spLocks noRot="1" noChangeAspect="1" noMove="1" noResize="1" noEditPoints="1" noAdjustHandles="1" noChangeArrowheads="1" noChangeShapeType="1" noTextEdit="1"/>
              </p:cNvSpPr>
              <p:nvPr/>
            </p:nvSpPr>
            <p:spPr>
              <a:xfrm>
                <a:off x="5148064" y="2952495"/>
                <a:ext cx="2283830" cy="307777"/>
              </a:xfrm>
              <a:prstGeom prst="rect">
                <a:avLst/>
              </a:prstGeom>
              <a:blipFill>
                <a:blip r:embed="rId11"/>
                <a:stretch>
                  <a:fillRect t="-1961" b="-1960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EC250D-EB10-4D1A-AEA2-B064CAF9D294}"/>
                  </a:ext>
                </a:extLst>
              </p:cNvPr>
              <p:cNvSpPr/>
              <p:nvPr/>
            </p:nvSpPr>
            <p:spPr>
              <a:xfrm>
                <a:off x="5148064" y="3270388"/>
                <a:ext cx="2383217" cy="307777"/>
              </a:xfrm>
              <a:prstGeom prst="rect">
                <a:avLst/>
              </a:prstGeom>
            </p:spPr>
            <p:txBody>
              <a:bodyPr wrap="none">
                <a:spAutoFit/>
              </a:bodyPr>
              <a:lstStyle/>
              <a:p>
                <a14:m>
                  <m:oMath xmlns:m="http://schemas.openxmlformats.org/officeDocument/2006/math">
                    <m:r>
                      <a:rPr lang="en-US" sz="1400" b="0" i="1" smtClean="0">
                        <a:solidFill>
                          <a:schemeClr val="bg1"/>
                        </a:solidFill>
                        <a:latin typeface="Cambria Math" panose="02040503050406030204" pitchFamily="18" charset="0"/>
                      </a:rPr>
                      <m:t>4</m:t>
                    </m:r>
                    <m:r>
                      <a:rPr lang="aa-ET" sz="1400" i="1" smtClean="0">
                        <a:solidFill>
                          <a:schemeClr val="bg1"/>
                        </a:solidFill>
                        <a:latin typeface="Cambria Math" panose="02040503050406030204" pitchFamily="18" charset="0"/>
                      </a:rPr>
                      <m:t>𝛼</m:t>
                    </m:r>
                    <m:r>
                      <a:rPr lang="en-US"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5</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he-IL"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5</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10</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2</m:t>
                        </m:r>
                      </m:e>
                    </m:d>
                  </m:oMath>
                </a14:m>
                <a:r>
                  <a:rPr lang="he-IL" sz="1400" dirty="0">
                    <a:latin typeface="Cambria Math" panose="02040503050406030204" pitchFamily="18" charset="0"/>
                    <a:ea typeface="Cambria Math" panose="02040503050406030204" pitchFamily="18" charset="0"/>
                  </a:rPr>
                  <a:t> </a:t>
                </a:r>
                <a:endParaRPr lang="aa-ET" sz="1400" dirty="0">
                  <a:latin typeface="Cambria Math" panose="02040503050406030204" pitchFamily="18" charset="0"/>
                  <a:ea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9AEC250D-EB10-4D1A-AEA2-B064CAF9D294}"/>
                  </a:ext>
                </a:extLst>
              </p:cNvPr>
              <p:cNvSpPr>
                <a:spLocks noRot="1" noChangeAspect="1" noMove="1" noResize="1" noEditPoints="1" noAdjustHandles="1" noChangeArrowheads="1" noChangeShapeType="1" noTextEdit="1"/>
              </p:cNvSpPr>
              <p:nvPr/>
            </p:nvSpPr>
            <p:spPr>
              <a:xfrm>
                <a:off x="5148064" y="3270388"/>
                <a:ext cx="2383217" cy="307777"/>
              </a:xfrm>
              <a:prstGeom prst="rect">
                <a:avLst/>
              </a:prstGeom>
              <a:blipFill>
                <a:blip r:embed="rId12"/>
                <a:stretch>
                  <a:fillRect t="-1961" b="-1960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EE127B2-5FC7-4997-B48E-77037479B81E}"/>
                  </a:ext>
                </a:extLst>
              </p:cNvPr>
              <p:cNvSpPr/>
              <p:nvPr/>
            </p:nvSpPr>
            <p:spPr>
              <a:xfrm>
                <a:off x="5148064" y="3567505"/>
                <a:ext cx="2482603" cy="307777"/>
              </a:xfrm>
              <a:prstGeom prst="rect">
                <a:avLst/>
              </a:prstGeom>
            </p:spPr>
            <p:txBody>
              <a:bodyPr wrap="none">
                <a:spAutoFit/>
              </a:bodyPr>
              <a:lstStyle/>
              <a:p>
                <a14:m>
                  <m:oMath xmlns:m="http://schemas.openxmlformats.org/officeDocument/2006/math">
                    <m:r>
                      <a:rPr lang="en-US" sz="1400" b="0" i="1" smtClean="0">
                        <a:solidFill>
                          <a:schemeClr val="bg1"/>
                        </a:solidFill>
                        <a:latin typeface="Cambria Math" panose="02040503050406030204" pitchFamily="18" charset="0"/>
                      </a:rPr>
                      <m:t>8</m:t>
                    </m:r>
                    <m:r>
                      <a:rPr lang="aa-ET" sz="1400" i="1" smtClean="0">
                        <a:solidFill>
                          <a:schemeClr val="bg1"/>
                        </a:solidFill>
                        <a:latin typeface="Cambria Math" panose="02040503050406030204" pitchFamily="18" charset="0"/>
                      </a:rPr>
                      <m:t>𝛼</m:t>
                    </m:r>
                    <m:r>
                      <a:rPr lang="en-US"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10</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he-IL"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10</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3</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5</m:t>
                        </m:r>
                      </m:e>
                    </m:d>
                  </m:oMath>
                </a14:m>
                <a:r>
                  <a:rPr lang="he-IL" sz="1400" dirty="0">
                    <a:latin typeface="Cambria Math" panose="02040503050406030204" pitchFamily="18" charset="0"/>
                    <a:ea typeface="Cambria Math" panose="02040503050406030204" pitchFamily="18" charset="0"/>
                  </a:rPr>
                  <a:t> </a:t>
                </a:r>
                <a:endParaRPr lang="aa-ET" sz="1400" dirty="0">
                  <a:latin typeface="Cambria Math" panose="02040503050406030204" pitchFamily="18" charset="0"/>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EE127B2-5FC7-4997-B48E-77037479B81E}"/>
                  </a:ext>
                </a:extLst>
              </p:cNvPr>
              <p:cNvSpPr>
                <a:spLocks noRot="1" noChangeAspect="1" noMove="1" noResize="1" noEditPoints="1" noAdjustHandles="1" noChangeArrowheads="1" noChangeShapeType="1" noTextEdit="1"/>
              </p:cNvSpPr>
              <p:nvPr/>
            </p:nvSpPr>
            <p:spPr>
              <a:xfrm>
                <a:off x="5148064" y="3567505"/>
                <a:ext cx="2482603" cy="307777"/>
              </a:xfrm>
              <a:prstGeom prst="rect">
                <a:avLst/>
              </a:prstGeom>
              <a:blipFill>
                <a:blip r:embed="rId13"/>
                <a:stretch>
                  <a:fillRect t="-3922" b="-1960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4089FCE-8599-4E78-AE41-6BA953BF5373}"/>
                  </a:ext>
                </a:extLst>
              </p:cNvPr>
              <p:cNvSpPr/>
              <p:nvPr/>
            </p:nvSpPr>
            <p:spPr>
              <a:xfrm>
                <a:off x="5148064" y="3875282"/>
                <a:ext cx="2383217" cy="307777"/>
              </a:xfrm>
              <a:prstGeom prst="rect">
                <a:avLst/>
              </a:prstGeom>
            </p:spPr>
            <p:txBody>
              <a:bodyPr wrap="none">
                <a:spAutoFit/>
              </a:bodyPr>
              <a:lstStyle/>
              <a:p>
                <a14:m>
                  <m:oMath xmlns:m="http://schemas.openxmlformats.org/officeDocument/2006/math">
                    <m:r>
                      <a:rPr lang="en-US" sz="1400" b="0" i="1" smtClean="0">
                        <a:solidFill>
                          <a:schemeClr val="bg1"/>
                        </a:solidFill>
                        <a:latin typeface="Cambria Math" panose="02040503050406030204" pitchFamily="18" charset="0"/>
                      </a:rPr>
                      <m:t>10</m:t>
                    </m:r>
                    <m:r>
                      <a:rPr lang="aa-ET" sz="1400" i="1" smtClean="0">
                        <a:solidFill>
                          <a:schemeClr val="bg1"/>
                        </a:solidFill>
                        <a:latin typeface="Cambria Math" panose="02040503050406030204" pitchFamily="18" charset="0"/>
                      </a:rPr>
                      <m:t>𝛼</m:t>
                    </m:r>
                    <m:r>
                      <a:rPr lang="en-US"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5</m:t>
                        </m:r>
                      </m:e>
                    </m:d>
                    <m:r>
                      <a:rPr lang="he-IL"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5</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2</m:t>
                        </m:r>
                      </m:e>
                    </m:d>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8</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8</m:t>
                        </m:r>
                      </m:e>
                    </m:d>
                  </m:oMath>
                </a14:m>
                <a:r>
                  <a:rPr lang="he-IL" sz="1400" dirty="0">
                    <a:latin typeface="Cambria Math" panose="02040503050406030204" pitchFamily="18" charset="0"/>
                    <a:ea typeface="Cambria Math" panose="02040503050406030204" pitchFamily="18" charset="0"/>
                  </a:rPr>
                  <a:t> </a:t>
                </a:r>
                <a:endParaRPr lang="aa-ET" sz="1400" dirty="0">
                  <a:latin typeface="Cambria Math" panose="02040503050406030204" pitchFamily="18" charset="0"/>
                  <a:ea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24089FCE-8599-4E78-AE41-6BA953BF5373}"/>
                  </a:ext>
                </a:extLst>
              </p:cNvPr>
              <p:cNvSpPr>
                <a:spLocks noRot="1" noChangeAspect="1" noMove="1" noResize="1" noEditPoints="1" noAdjustHandles="1" noChangeArrowheads="1" noChangeShapeType="1" noTextEdit="1"/>
              </p:cNvSpPr>
              <p:nvPr/>
            </p:nvSpPr>
            <p:spPr>
              <a:xfrm>
                <a:off x="5148064" y="3875282"/>
                <a:ext cx="2383217" cy="307777"/>
              </a:xfrm>
              <a:prstGeom prst="rect">
                <a:avLst/>
              </a:prstGeom>
              <a:blipFill>
                <a:blip r:embed="rId14"/>
                <a:stretch>
                  <a:fillRect t="-4000" b="-20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813ADA2-4D03-4CA4-903E-95194D294149}"/>
                  </a:ext>
                </a:extLst>
              </p:cNvPr>
              <p:cNvSpPr/>
              <p:nvPr/>
            </p:nvSpPr>
            <p:spPr>
              <a:xfrm>
                <a:off x="5148064" y="4145247"/>
                <a:ext cx="2383217" cy="307777"/>
              </a:xfrm>
              <a:prstGeom prst="rect">
                <a:avLst/>
              </a:prstGeom>
            </p:spPr>
            <p:txBody>
              <a:bodyPr wrap="none">
                <a:spAutoFit/>
              </a:bodyPr>
              <a:lstStyle/>
              <a:p>
                <a14:m>
                  <m:oMath xmlns:m="http://schemas.openxmlformats.org/officeDocument/2006/math">
                    <m:r>
                      <a:rPr lang="en-US" sz="1400" b="0" i="1" smtClean="0">
                        <a:solidFill>
                          <a:schemeClr val="bg1"/>
                        </a:solidFill>
                        <a:latin typeface="Cambria Math" panose="02040503050406030204" pitchFamily="18" charset="0"/>
                      </a:rPr>
                      <m:t>11</m:t>
                    </m:r>
                    <m:r>
                      <a:rPr lang="aa-ET" sz="1400" i="1" smtClean="0">
                        <a:solidFill>
                          <a:schemeClr val="bg1"/>
                        </a:solidFill>
                        <a:latin typeface="Cambria Math" panose="02040503050406030204" pitchFamily="18" charset="0"/>
                      </a:rPr>
                      <m:t>𝛼</m:t>
                    </m:r>
                    <m:r>
                      <a:rPr lang="en-US" sz="1400" b="0" i="1" smtClean="0">
                        <a:solidFill>
                          <a:schemeClr val="bg1"/>
                        </a:solidFill>
                        <a:latin typeface="Cambria Math" panose="02040503050406030204" pitchFamily="18" charset="0"/>
                      </a:rPr>
                      <m:t>=</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8</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8</m:t>
                        </m:r>
                      </m:e>
                    </m:d>
                    <m:r>
                      <a:rPr lang="he-IL" sz="1400" b="0" i="1" smtClean="0">
                        <a:solidFill>
                          <a:schemeClr val="bg1"/>
                        </a:solidFill>
                        <a:latin typeface="Cambria Math" panose="02040503050406030204" pitchFamily="18" charset="0"/>
                      </a:rPr>
                      <m:t>+</m:t>
                    </m:r>
                    <m:d>
                      <m:dPr>
                        <m:ctrlPr>
                          <a:rPr lang="aa-ET" sz="1400" i="1">
                            <a:solidFill>
                              <a:schemeClr val="bg1"/>
                            </a:solidFill>
                            <a:latin typeface="Cambria Math" panose="02040503050406030204" pitchFamily="18" charset="0"/>
                          </a:rPr>
                        </m:ctrlPr>
                      </m:dPr>
                      <m:e>
                        <m:r>
                          <a:rPr lang="aa-ET" sz="1400" i="1">
                            <a:solidFill>
                              <a:schemeClr val="bg1"/>
                            </a:solidFill>
                            <a:latin typeface="Cambria Math" panose="02040503050406030204" pitchFamily="18" charset="0"/>
                          </a:rPr>
                          <m:t>2</m:t>
                        </m:r>
                        <m:r>
                          <a:rPr lang="aa-ET" sz="1400" i="1">
                            <a:solidFill>
                              <a:schemeClr val="bg1"/>
                            </a:solidFill>
                            <a:latin typeface="Cambria Math" panose="02040503050406030204" pitchFamily="18" charset="0"/>
                          </a:rPr>
                          <m:t>,</m:t>
                        </m:r>
                        <m:r>
                          <a:rPr lang="aa-ET" sz="1400" i="1">
                            <a:solidFill>
                              <a:schemeClr val="bg1"/>
                            </a:solidFill>
                            <a:latin typeface="Cambria Math" panose="02040503050406030204" pitchFamily="18" charset="0"/>
                          </a:rPr>
                          <m:t>7</m:t>
                        </m:r>
                      </m:e>
                    </m:d>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5</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9</m:t>
                        </m:r>
                      </m:e>
                    </m:d>
                  </m:oMath>
                </a14:m>
                <a:r>
                  <a:rPr lang="he-IL" sz="1400" dirty="0">
                    <a:latin typeface="Cambria Math" panose="02040503050406030204" pitchFamily="18" charset="0"/>
                    <a:ea typeface="Cambria Math" panose="02040503050406030204" pitchFamily="18" charset="0"/>
                  </a:rPr>
                  <a:t> </a:t>
                </a:r>
                <a:endParaRPr lang="aa-ET" sz="1400" dirty="0">
                  <a:latin typeface="Cambria Math" panose="02040503050406030204" pitchFamily="18" charset="0"/>
                  <a:ea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6813ADA2-4D03-4CA4-903E-95194D294149}"/>
                  </a:ext>
                </a:extLst>
              </p:cNvPr>
              <p:cNvSpPr>
                <a:spLocks noRot="1" noChangeAspect="1" noMove="1" noResize="1" noEditPoints="1" noAdjustHandles="1" noChangeArrowheads="1" noChangeShapeType="1" noTextEdit="1"/>
              </p:cNvSpPr>
              <p:nvPr/>
            </p:nvSpPr>
            <p:spPr>
              <a:xfrm>
                <a:off x="5148064" y="4145247"/>
                <a:ext cx="2383217" cy="307777"/>
              </a:xfrm>
              <a:prstGeom prst="rect">
                <a:avLst/>
              </a:prstGeom>
              <a:blipFill>
                <a:blip r:embed="rId15"/>
                <a:stretch>
                  <a:fillRect t="-4000" b="-20000"/>
                </a:stretch>
              </a:blipFill>
            </p:spPr>
            <p:txBody>
              <a:bodyPr/>
              <a:lstStyle/>
              <a:p>
                <a:r>
                  <a:rPr lang="en-IL">
                    <a:noFill/>
                  </a:rPr>
                  <a:t> </a:t>
                </a:r>
              </a:p>
            </p:txBody>
          </p:sp>
        </mc:Fallback>
      </mc:AlternateContent>
    </p:spTree>
    <p:extLst>
      <p:ext uri="{BB962C8B-B14F-4D97-AF65-F5344CB8AC3E}">
        <p14:creationId xmlns:p14="http://schemas.microsoft.com/office/powerpoint/2010/main" val="112879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919522"/>
            <a:ext cx="9144000" cy="576064"/>
          </a:xfrm>
        </p:spPr>
        <p:txBody>
          <a:bodyPr anchor="ctr">
            <a:normAutofit/>
          </a:bodyPr>
          <a:lstStyle/>
          <a:p>
            <a:pPr>
              <a:lnSpc>
                <a:spcPct val="90000"/>
              </a:lnSpc>
            </a:pPr>
            <a:r>
              <a:rPr lang="en-US" altLang="ko-KR" sz="3300" b="1" dirty="0">
                <a:solidFill>
                  <a:srgbClr val="D69E00"/>
                </a:solidFill>
                <a:latin typeface="Calibri" panose="020F0502020204030204" pitchFamily="34" charset="0"/>
                <a:cs typeface="Calibri" panose="020F0502020204030204" pitchFamily="34" charset="0"/>
              </a:rPr>
              <a:t>Code recap</a:t>
            </a:r>
            <a:endParaRPr lang="ko-KR" altLang="en-US" sz="3300" b="1" dirty="0">
              <a:solidFill>
                <a:srgbClr val="D69E00"/>
              </a:solidFill>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F545E21D-58CD-4A09-ACCF-A5697BEA5BBD}"/>
              </a:ext>
            </a:extLst>
          </p:cNvPr>
          <p:cNvSpPr>
            <a:spLocks noGrp="1"/>
          </p:cNvSpPr>
          <p:nvPr>
            <p:ph type="body" sz="quarter" idx="11"/>
          </p:nvPr>
        </p:nvSpPr>
        <p:spPr>
          <a:xfrm>
            <a:off x="0" y="3501681"/>
            <a:ext cx="9144000" cy="288032"/>
          </a:xfrm>
        </p:spPr>
        <p:txBody>
          <a:bodyPr/>
          <a:lstStyle/>
          <a:p>
            <a:r>
              <a:rPr lang="en-US" b="1" dirty="0">
                <a:solidFill>
                  <a:srgbClr val="D69E00"/>
                </a:solidFill>
                <a:latin typeface="Calibri" panose="020F0502020204030204" pitchFamily="34" charset="0"/>
                <a:cs typeface="Calibri" panose="020F0502020204030204" pitchFamily="34" charset="0"/>
                <a:hlinkClick r:id="rId2" action="ppaction://hlinkfile"/>
              </a:rPr>
              <a:t>Click</a:t>
            </a:r>
            <a:endParaRPr lang="en-US" b="1" dirty="0">
              <a:solidFill>
                <a:srgbClr val="D69E00"/>
              </a:solidFill>
              <a:latin typeface="Calibri" panose="020F0502020204030204" pitchFamily="34" charset="0"/>
              <a:cs typeface="Calibri" panose="020F0502020204030204" pitchFamily="34" charset="0"/>
            </a:endParaRPr>
          </a:p>
        </p:txBody>
      </p:sp>
      <p:pic>
        <p:nvPicPr>
          <p:cNvPr id="7" name="Picture 6" descr="A close up of a logo&#10;&#10;Description automatically generated">
            <a:extLst>
              <a:ext uri="{FF2B5EF4-FFF2-40B4-BE49-F238E27FC236}">
                <a16:creationId xmlns:a16="http://schemas.microsoft.com/office/drawing/2014/main" id="{357F1B8E-6639-4B3D-800F-8DADB6D5F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390" y="1203598"/>
            <a:ext cx="1251220" cy="14045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23664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60032" y="1923678"/>
            <a:ext cx="3168352" cy="1368152"/>
          </a:xfrm>
        </p:spPr>
        <p:txBody>
          <a:bodyPr/>
          <a:lstStyle/>
          <a:p>
            <a:r>
              <a:rPr lang="en-US" altLang="ko-KR" b="1" dirty="0">
                <a:solidFill>
                  <a:srgbClr val="D69E00"/>
                </a:solidFill>
                <a:latin typeface="Calibri" panose="020F0502020204030204" pitchFamily="34" charset="0"/>
                <a:cs typeface="Calibri" panose="020F0502020204030204" pitchFamily="34" charset="0"/>
              </a:rPr>
              <a:t>Advantages </a:t>
            </a:r>
          </a:p>
          <a:p>
            <a:r>
              <a:rPr lang="en-US" altLang="ko-KR" b="1" dirty="0">
                <a:solidFill>
                  <a:srgbClr val="D69E00"/>
                </a:solidFill>
                <a:latin typeface="Calibri" panose="020F0502020204030204" pitchFamily="34" charset="0"/>
                <a:cs typeface="Calibri" panose="020F0502020204030204" pitchFamily="34" charset="0"/>
              </a:rPr>
              <a:t>VS Disadvantages</a:t>
            </a:r>
            <a:endParaRPr lang="ko-KR" altLang="en-US" b="1" dirty="0">
              <a:solidFill>
                <a:srgbClr val="D69E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6302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Advantages And Disadvantages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solidFill>
                  <a:srgbClr val="FFC000"/>
                </a:solidFill>
                <a:latin typeface="Calibri" panose="020F0502020204030204" pitchFamily="34" charset="0"/>
                <a:cs typeface="Calibri" panose="020F0502020204030204" pitchFamily="34" charset="0"/>
              </a:rPr>
              <a:t>Advanced encryption standard</a:t>
            </a:r>
          </a:p>
        </p:txBody>
      </p:sp>
      <p:sp>
        <p:nvSpPr>
          <p:cNvPr id="9" name="TextBox 8">
            <a:extLst>
              <a:ext uri="{FF2B5EF4-FFF2-40B4-BE49-F238E27FC236}">
                <a16:creationId xmlns:a16="http://schemas.microsoft.com/office/drawing/2014/main" id="{8BECC51D-D3AE-4FE1-BDEB-B576F2854981}"/>
              </a:ext>
            </a:extLst>
          </p:cNvPr>
          <p:cNvSpPr txBox="1"/>
          <p:nvPr/>
        </p:nvSpPr>
        <p:spPr>
          <a:xfrm>
            <a:off x="539552" y="3507854"/>
            <a:ext cx="6696744" cy="830997"/>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It uses to simple algebraic structure.</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Every block is always encrypted in the same way.</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Hard to implement with software.</a:t>
            </a:r>
          </a:p>
        </p:txBody>
      </p:sp>
      <p:sp>
        <p:nvSpPr>
          <p:cNvPr id="14" name="TextBox 13">
            <a:extLst>
              <a:ext uri="{FF2B5EF4-FFF2-40B4-BE49-F238E27FC236}">
                <a16:creationId xmlns:a16="http://schemas.microsoft.com/office/drawing/2014/main" id="{9D801697-0C93-46F9-90EF-7E4EDBEC380B}"/>
              </a:ext>
            </a:extLst>
          </p:cNvPr>
          <p:cNvSpPr txBox="1"/>
          <p:nvPr/>
        </p:nvSpPr>
        <p:spPr>
          <a:xfrm>
            <a:off x="467544" y="1846877"/>
            <a:ext cx="7992888" cy="830997"/>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It can be implemented in both hardware and software.</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Long key size (128,192 and 256 bits) makes AES more robust hacking.</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Three keys give the user a choice as per their requirement based upon speed and security.</a:t>
            </a:r>
          </a:p>
        </p:txBody>
      </p:sp>
      <p:sp>
        <p:nvSpPr>
          <p:cNvPr id="13" name="Text Placeholder 2"/>
          <p:cNvSpPr txBox="1">
            <a:spLocks/>
          </p:cNvSpPr>
          <p:nvPr/>
        </p:nvSpPr>
        <p:spPr>
          <a:xfrm>
            <a:off x="-1245" y="1367993"/>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solidFill>
                  <a:srgbClr val="D69E00"/>
                </a:solidFill>
                <a:latin typeface="Calibri" panose="020F0502020204030204" pitchFamily="34" charset="0"/>
                <a:cs typeface="Calibri" panose="020F0502020204030204" pitchFamily="34" charset="0"/>
              </a:rPr>
              <a:t>Advanced</a:t>
            </a:r>
          </a:p>
        </p:txBody>
      </p:sp>
      <p:sp>
        <p:nvSpPr>
          <p:cNvPr id="15" name="Text Placeholder 2"/>
          <p:cNvSpPr txBox="1">
            <a:spLocks/>
          </p:cNvSpPr>
          <p:nvPr/>
        </p:nvSpPr>
        <p:spPr>
          <a:xfrm>
            <a:off x="-1245" y="3075806"/>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solidFill>
                  <a:srgbClr val="D69E00"/>
                </a:solidFill>
                <a:latin typeface="Calibri" panose="020F0502020204030204" pitchFamily="34" charset="0"/>
                <a:cs typeface="Calibri" panose="020F0502020204030204" pitchFamily="34" charset="0"/>
              </a:rPr>
              <a:t>Disadvantages</a:t>
            </a:r>
          </a:p>
        </p:txBody>
      </p:sp>
    </p:spTree>
    <p:extLst>
      <p:ext uri="{BB962C8B-B14F-4D97-AF65-F5344CB8AC3E}">
        <p14:creationId xmlns:p14="http://schemas.microsoft.com/office/powerpoint/2010/main" val="244538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Advantages And Disadvantages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latin typeface="Calibri" panose="020F0502020204030204" pitchFamily="34" charset="0"/>
                <a:cs typeface="Calibri" panose="020F0502020204030204" pitchFamily="34" charset="0"/>
              </a:rPr>
              <a:t>Cipher feedback block</a:t>
            </a:r>
          </a:p>
        </p:txBody>
      </p:sp>
      <p:sp>
        <p:nvSpPr>
          <p:cNvPr id="9" name="TextBox 8">
            <a:extLst>
              <a:ext uri="{FF2B5EF4-FFF2-40B4-BE49-F238E27FC236}">
                <a16:creationId xmlns:a16="http://schemas.microsoft.com/office/drawing/2014/main" id="{8BECC51D-D3AE-4FE1-BDEB-B576F2854981}"/>
              </a:ext>
            </a:extLst>
          </p:cNvPr>
          <p:cNvSpPr txBox="1"/>
          <p:nvPr/>
        </p:nvSpPr>
        <p:spPr>
          <a:xfrm>
            <a:off x="539552" y="3507854"/>
            <a:ext cx="8352928" cy="1077218"/>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Message blocks cannot be decrypted from any part or re-encrypted after modification.</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Encryption speed is significantly slower.</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CPU is not free during the whole process of the cipher text.</a:t>
            </a:r>
          </a:p>
          <a:p>
            <a:pPr marL="285750" indent="-285750">
              <a:buFont typeface="Arial" panose="020B0604020202020204" pitchFamily="34" charset="0"/>
              <a:buChar char="•"/>
            </a:pPr>
            <a:endParaRPr lang="en-US" sz="1600" dirty="0">
              <a:solidFill>
                <a:schemeClr val="bg1"/>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9D801697-0C93-46F9-90EF-7E4EDBEC380B}"/>
              </a:ext>
            </a:extLst>
          </p:cNvPr>
          <p:cNvSpPr txBox="1"/>
          <p:nvPr/>
        </p:nvSpPr>
        <p:spPr>
          <a:xfrm>
            <a:off x="467544" y="1737340"/>
            <a:ext cx="7992888" cy="1323439"/>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Equal messages using the same keys will be encrypted to different ciphertexts.</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Message length can be arbitrary.</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Random of IV is not needed.</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CFB feed back gives the cipher text which we can get save inside any memory.</a:t>
            </a:r>
          </a:p>
          <a:p>
            <a:r>
              <a:rPr lang="en-US" sz="1600" dirty="0">
                <a:solidFill>
                  <a:schemeClr val="bg1"/>
                </a:solidFill>
                <a:latin typeface="Calibri" panose="020F0502020204030204" pitchFamily="34" charset="0"/>
                <a:cs typeface="Calibri" panose="020F0502020204030204" pitchFamily="34" charset="0"/>
              </a:rPr>
              <a:t>       That you access both cipher and decipher text.</a:t>
            </a:r>
          </a:p>
        </p:txBody>
      </p:sp>
      <p:sp>
        <p:nvSpPr>
          <p:cNvPr id="13" name="Text Placeholder 2"/>
          <p:cNvSpPr txBox="1">
            <a:spLocks/>
          </p:cNvSpPr>
          <p:nvPr/>
        </p:nvSpPr>
        <p:spPr>
          <a:xfrm>
            <a:off x="-1245" y="1367993"/>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solidFill>
                  <a:srgbClr val="D69E00"/>
                </a:solidFill>
                <a:latin typeface="Calibri" panose="020F0502020204030204" pitchFamily="34" charset="0"/>
                <a:cs typeface="Calibri" panose="020F0502020204030204" pitchFamily="34" charset="0"/>
              </a:rPr>
              <a:t>Advanced</a:t>
            </a:r>
          </a:p>
        </p:txBody>
      </p:sp>
      <p:sp>
        <p:nvSpPr>
          <p:cNvPr id="15" name="Text Placeholder 2"/>
          <p:cNvSpPr txBox="1">
            <a:spLocks/>
          </p:cNvSpPr>
          <p:nvPr/>
        </p:nvSpPr>
        <p:spPr>
          <a:xfrm>
            <a:off x="-1245" y="3147814"/>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solidFill>
                  <a:srgbClr val="D69E00"/>
                </a:solidFill>
                <a:latin typeface="Calibri" panose="020F0502020204030204" pitchFamily="34" charset="0"/>
                <a:cs typeface="Calibri" panose="020F0502020204030204" pitchFamily="34" charset="0"/>
              </a:rPr>
              <a:t>Disadvantages</a:t>
            </a:r>
          </a:p>
        </p:txBody>
      </p:sp>
    </p:spTree>
    <p:extLst>
      <p:ext uri="{BB962C8B-B14F-4D97-AF65-F5344CB8AC3E}">
        <p14:creationId xmlns:p14="http://schemas.microsoft.com/office/powerpoint/2010/main" val="3712514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0528" y="163787"/>
            <a:ext cx="9505056" cy="576064"/>
          </a:xfrm>
        </p:spPr>
        <p:txBody>
          <a:bodyPr/>
          <a:lstStyle/>
          <a:p>
            <a:pPr algn="ctr"/>
            <a:r>
              <a:rPr lang="en-US" altLang="ko-KR" b="1" dirty="0">
                <a:solidFill>
                  <a:srgbClr val="D69E00"/>
                </a:solidFill>
                <a:latin typeface="Calibri" panose="020F0502020204030204" pitchFamily="34" charset="0"/>
                <a:cs typeface="Calibri" panose="020F0502020204030204" pitchFamily="34" charset="0"/>
              </a:rPr>
              <a:t>Background</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Box 2"/>
          <p:cNvSpPr txBox="1"/>
          <p:nvPr/>
        </p:nvSpPr>
        <p:spPr>
          <a:xfrm>
            <a:off x="1043608" y="1197160"/>
            <a:ext cx="1816230" cy="338554"/>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altLang="ko-KR" sz="1600" b="1">
                <a:solidFill>
                  <a:srgbClr val="444342"/>
                </a:solidFill>
                <a:latin typeface="Calibri" panose="020F0502020204030204" pitchFamily="34" charset="0"/>
                <a:cs typeface="Calibri" panose="020F0502020204030204" pitchFamily="34" charset="0"/>
              </a:rPr>
              <a:t>The history</a:t>
            </a:r>
            <a:endParaRPr lang="ko-KR" altLang="en-US" sz="1600" b="1" dirty="0">
              <a:solidFill>
                <a:srgbClr val="444342"/>
              </a:solidFill>
              <a:latin typeface="Calibri" panose="020F0502020204030204" pitchFamily="34" charset="0"/>
              <a:cs typeface="Calibri" panose="020F0502020204030204" pitchFamily="34" charset="0"/>
            </a:endParaRPr>
          </a:p>
        </p:txBody>
      </p:sp>
      <p:sp>
        <p:nvSpPr>
          <p:cNvPr id="4" name="Rectangle 3"/>
          <p:cNvSpPr/>
          <p:nvPr/>
        </p:nvSpPr>
        <p:spPr>
          <a:xfrm>
            <a:off x="1933723" y="1535714"/>
            <a:ext cx="36000" cy="36077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2859838" y="1993023"/>
            <a:ext cx="4968552" cy="2062103"/>
          </a:xfrm>
          <a:prstGeom prst="rect">
            <a:avLst/>
          </a:prstGeom>
          <a:noFill/>
        </p:spPr>
        <p:txBody>
          <a:bodyPr wrap="square" rtlCol="0">
            <a:spAutoFit/>
          </a:bodyPr>
          <a:lstStyle/>
          <a:p>
            <a:r>
              <a:rPr lang="en-US" altLang="ko-KR" sz="1600" dirty="0">
                <a:solidFill>
                  <a:schemeClr val="bg1"/>
                </a:solidFill>
                <a:latin typeface="Calibri" panose="020F0502020204030204" pitchFamily="34" charset="0"/>
                <a:cs typeface="Calibri" panose="020F0502020204030204" pitchFamily="34" charset="0"/>
              </a:rPr>
              <a:t>Information security is the industry that deals with the protection of access, use, disclosure, eavesdropping, disruption, copying or destruction of information </a:t>
            </a:r>
          </a:p>
          <a:p>
            <a:r>
              <a:rPr lang="en-US" altLang="ko-KR" sz="1600" dirty="0">
                <a:solidFill>
                  <a:schemeClr val="bg1"/>
                </a:solidFill>
                <a:latin typeface="Calibri" panose="020F0502020204030204" pitchFamily="34" charset="0"/>
                <a:cs typeface="Calibri" panose="020F0502020204030204" pitchFamily="34" charset="0"/>
              </a:rPr>
              <a:t>and information systems by unauthorized or malicious entities and providing confidentiality, integrity and availability of the information regardless of the type of information or form of storage, physical or electronic.</a:t>
            </a:r>
          </a:p>
          <a:p>
            <a:endParaRPr lang="en-US" altLang="ko-KR" sz="1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8571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Advantages And Disadvantages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latin typeface="Calibri" panose="020F0502020204030204" pitchFamily="34" charset="0"/>
                <a:cs typeface="Calibri" panose="020F0502020204030204" pitchFamily="34" charset="0"/>
              </a:rPr>
              <a:t>ElGamal encryption</a:t>
            </a:r>
          </a:p>
        </p:txBody>
      </p:sp>
      <p:sp>
        <p:nvSpPr>
          <p:cNvPr id="9" name="TextBox 8">
            <a:extLst>
              <a:ext uri="{FF2B5EF4-FFF2-40B4-BE49-F238E27FC236}">
                <a16:creationId xmlns:a16="http://schemas.microsoft.com/office/drawing/2014/main" id="{8BECC51D-D3AE-4FE1-BDEB-B576F2854981}"/>
              </a:ext>
            </a:extLst>
          </p:cNvPr>
          <p:cNvSpPr txBox="1"/>
          <p:nvPr/>
        </p:nvSpPr>
        <p:spPr>
          <a:xfrm>
            <a:off x="539552" y="3291830"/>
            <a:ext cx="8352928" cy="830997"/>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Its need for randomness, and its slower speed(especially for signing).</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The potential disadvantage of the ElGamal system is that message expansion by a factor of two takes place during encryption ( means the ciphertext is twice as long as the plaintext.)</a:t>
            </a:r>
          </a:p>
        </p:txBody>
      </p:sp>
      <p:sp>
        <p:nvSpPr>
          <p:cNvPr id="14" name="TextBox 13">
            <a:extLst>
              <a:ext uri="{FF2B5EF4-FFF2-40B4-BE49-F238E27FC236}">
                <a16:creationId xmlns:a16="http://schemas.microsoft.com/office/drawing/2014/main" id="{9D801697-0C93-46F9-90EF-7E4EDBEC380B}"/>
              </a:ext>
            </a:extLst>
          </p:cNvPr>
          <p:cNvSpPr txBox="1"/>
          <p:nvPr/>
        </p:nvSpPr>
        <p:spPr>
          <a:xfrm>
            <a:off x="467544" y="1737340"/>
            <a:ext cx="8352928" cy="830997"/>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One of the strength of ElGamal is its non-determinism-encrypting the same plaintext multiple </a:t>
            </a:r>
          </a:p>
          <a:p>
            <a:r>
              <a:rPr lang="en-US" sz="1600" dirty="0">
                <a:solidFill>
                  <a:schemeClr val="bg1"/>
                </a:solidFill>
                <a:latin typeface="Calibri" panose="020F0502020204030204" pitchFamily="34" charset="0"/>
                <a:cs typeface="Calibri" panose="020F0502020204030204" pitchFamily="34" charset="0"/>
              </a:rPr>
              <a:t>       times will result in different ciphertexts, since a random k is chosen each time.</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El-Gamal encryption is used in the free GNU privacy Guard Software.</a:t>
            </a:r>
          </a:p>
        </p:txBody>
      </p:sp>
      <p:sp>
        <p:nvSpPr>
          <p:cNvPr id="13" name="Text Placeholder 2"/>
          <p:cNvSpPr txBox="1">
            <a:spLocks/>
          </p:cNvSpPr>
          <p:nvPr/>
        </p:nvSpPr>
        <p:spPr>
          <a:xfrm>
            <a:off x="-1245" y="1367993"/>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solidFill>
                  <a:srgbClr val="D69E00"/>
                </a:solidFill>
                <a:latin typeface="Calibri" panose="020F0502020204030204" pitchFamily="34" charset="0"/>
                <a:cs typeface="Calibri" panose="020F0502020204030204" pitchFamily="34" charset="0"/>
              </a:rPr>
              <a:t>Advanced</a:t>
            </a:r>
          </a:p>
        </p:txBody>
      </p:sp>
      <p:sp>
        <p:nvSpPr>
          <p:cNvPr id="15" name="Text Placeholder 2"/>
          <p:cNvSpPr txBox="1">
            <a:spLocks/>
          </p:cNvSpPr>
          <p:nvPr/>
        </p:nvSpPr>
        <p:spPr>
          <a:xfrm>
            <a:off x="-1245" y="2898001"/>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solidFill>
                  <a:srgbClr val="D69E00"/>
                </a:solidFill>
                <a:latin typeface="Calibri" panose="020F0502020204030204" pitchFamily="34" charset="0"/>
                <a:cs typeface="Calibri" panose="020F0502020204030204" pitchFamily="34" charset="0"/>
              </a:rPr>
              <a:t>Disadvantages</a:t>
            </a:r>
          </a:p>
        </p:txBody>
      </p:sp>
    </p:spTree>
    <p:extLst>
      <p:ext uri="{BB962C8B-B14F-4D97-AF65-F5344CB8AC3E}">
        <p14:creationId xmlns:p14="http://schemas.microsoft.com/office/powerpoint/2010/main" val="3688583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Advantages And Disadvantages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altLang="ko-KR" sz="1600" b="1" dirty="0">
                <a:latin typeface="Calibri" panose="020F0502020204030204" pitchFamily="34" charset="0"/>
                <a:cs typeface="Calibri" panose="020F0502020204030204" pitchFamily="34" charset="0"/>
              </a:rPr>
              <a:t>Elliptic Curves</a:t>
            </a:r>
            <a:endParaRPr lang="ko-KR" altLang="en-US" sz="16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BECC51D-D3AE-4FE1-BDEB-B576F2854981}"/>
              </a:ext>
            </a:extLst>
          </p:cNvPr>
          <p:cNvSpPr txBox="1"/>
          <p:nvPr/>
        </p:nvSpPr>
        <p:spPr>
          <a:xfrm>
            <a:off x="539552" y="3507854"/>
            <a:ext cx="8352928" cy="830997"/>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Hyperelliptic cryptosystems offer even smaller key sizes.</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ECC is mathematically more subtle than RSA or SDL ⇒ difficult to explain/justify to the client.</a:t>
            </a:r>
          </a:p>
          <a:p>
            <a:pPr marL="285750" indent="-285750">
              <a:buFont typeface="Arial" panose="020B0604020202020204" pitchFamily="34" charset="0"/>
              <a:buChar char="•"/>
            </a:pPr>
            <a:endParaRPr lang="en-US" sz="1600" dirty="0">
              <a:solidFill>
                <a:schemeClr val="bg1"/>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9D801697-0C93-46F9-90EF-7E4EDBEC380B}"/>
              </a:ext>
            </a:extLst>
          </p:cNvPr>
          <p:cNvSpPr txBox="1"/>
          <p:nvPr/>
        </p:nvSpPr>
        <p:spPr>
          <a:xfrm>
            <a:off x="364714" y="1718578"/>
            <a:ext cx="8779286" cy="1323439"/>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Greater flexibility in choosing cryptographic system.</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no known sub exponential time algorithm for ECDLP ⇒ smaller key sizes (with the same security). </a:t>
            </a:r>
          </a:p>
          <a:p>
            <a:r>
              <a:rPr lang="en-US" sz="1600" dirty="0">
                <a:solidFill>
                  <a:schemeClr val="bg1"/>
                </a:solidFill>
                <a:latin typeface="Calibri" panose="020F0502020204030204" pitchFamily="34" charset="0"/>
                <a:cs typeface="Calibri" panose="020F0502020204030204" pitchFamily="34" charset="0"/>
              </a:rPr>
              <a:t>       Current recommendation the minimum key size for ECC should be 132 bits vs. 952 bits for RSA.</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As a result: greater speed, less storage ⇒ ECC can be used in smart cards, cellular phones, </a:t>
            </a:r>
          </a:p>
          <a:p>
            <a:r>
              <a:rPr lang="en-US" sz="1600" dirty="0">
                <a:solidFill>
                  <a:schemeClr val="bg1"/>
                </a:solidFill>
                <a:latin typeface="Calibri" panose="020F0502020204030204" pitchFamily="34" charset="0"/>
                <a:cs typeface="Calibri" panose="020F0502020204030204" pitchFamily="34" charset="0"/>
              </a:rPr>
              <a:t>      pagers etc.</a:t>
            </a:r>
          </a:p>
        </p:txBody>
      </p:sp>
      <p:sp>
        <p:nvSpPr>
          <p:cNvPr id="13" name="Text Placeholder 2"/>
          <p:cNvSpPr txBox="1">
            <a:spLocks/>
          </p:cNvSpPr>
          <p:nvPr/>
        </p:nvSpPr>
        <p:spPr>
          <a:xfrm>
            <a:off x="-1245" y="1367993"/>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solidFill>
                  <a:srgbClr val="D69E00"/>
                </a:solidFill>
                <a:latin typeface="Calibri" panose="020F0502020204030204" pitchFamily="34" charset="0"/>
                <a:cs typeface="Calibri" panose="020F0502020204030204" pitchFamily="34" charset="0"/>
              </a:rPr>
              <a:t>Advanced</a:t>
            </a:r>
          </a:p>
        </p:txBody>
      </p:sp>
      <p:sp>
        <p:nvSpPr>
          <p:cNvPr id="15" name="Text Placeholder 2"/>
          <p:cNvSpPr txBox="1">
            <a:spLocks/>
          </p:cNvSpPr>
          <p:nvPr/>
        </p:nvSpPr>
        <p:spPr>
          <a:xfrm>
            <a:off x="-1245" y="3045583"/>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solidFill>
                  <a:srgbClr val="D69E00"/>
                </a:solidFill>
                <a:latin typeface="Calibri" panose="020F0502020204030204" pitchFamily="34" charset="0"/>
                <a:cs typeface="Calibri" panose="020F0502020204030204" pitchFamily="34" charset="0"/>
              </a:rPr>
              <a:t>Disadvantages</a:t>
            </a:r>
          </a:p>
        </p:txBody>
      </p:sp>
    </p:spTree>
    <p:extLst>
      <p:ext uri="{BB962C8B-B14F-4D97-AF65-F5344CB8AC3E}">
        <p14:creationId xmlns:p14="http://schemas.microsoft.com/office/powerpoint/2010/main" val="68504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04048" y="2211710"/>
            <a:ext cx="2808312" cy="792088"/>
          </a:xfrm>
        </p:spPr>
        <p:txBody>
          <a:bodyPr/>
          <a:lstStyle/>
          <a:p>
            <a:r>
              <a:rPr lang="en-US" b="1" dirty="0">
                <a:solidFill>
                  <a:srgbClr val="D69E00"/>
                </a:solidFill>
                <a:latin typeface="Calibri" panose="020F0502020204030204" pitchFamily="34" charset="0"/>
                <a:cs typeface="Calibri" panose="020F0502020204030204" pitchFamily="34" charset="0"/>
              </a:rPr>
              <a:t>Summary</a:t>
            </a:r>
            <a:endParaRPr lang="ko-KR" altLang="en-US" b="1" dirty="0">
              <a:solidFill>
                <a:srgbClr val="D69E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7312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Conclusions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altLang="ko-KR" sz="1600" b="1" dirty="0">
                <a:latin typeface="Calibri" panose="020F0502020204030204" pitchFamily="34" charset="0"/>
                <a:cs typeface="Calibri" panose="020F0502020204030204" pitchFamily="34" charset="0"/>
              </a:rPr>
              <a:t>Advanced encryption standard</a:t>
            </a:r>
            <a:endParaRPr lang="ko-KR" altLang="en-US" sz="16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9D801697-0C93-46F9-90EF-7E4EDBEC380B}"/>
              </a:ext>
            </a:extLst>
          </p:cNvPr>
          <p:cNvSpPr txBox="1"/>
          <p:nvPr/>
        </p:nvSpPr>
        <p:spPr>
          <a:xfrm>
            <a:off x="1043608" y="1266895"/>
            <a:ext cx="7920880" cy="1077218"/>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Nowadays cryptography, AES is adopted and supported in both hardware and software. </a:t>
            </a:r>
          </a:p>
          <a:p>
            <a:r>
              <a:rPr lang="en-US" sz="1600" dirty="0">
                <a:solidFill>
                  <a:schemeClr val="bg1"/>
                </a:solidFill>
                <a:latin typeface="Calibri" panose="020F0502020204030204" pitchFamily="34" charset="0"/>
                <a:cs typeface="Calibri" panose="020F0502020204030204" pitchFamily="34" charset="0"/>
              </a:rPr>
              <a:t>Till date, no practical cryptanalytic attacks against AES has been discovered. </a:t>
            </a:r>
          </a:p>
          <a:p>
            <a:endParaRPr lang="en-US" sz="1600" dirty="0">
              <a:solidFill>
                <a:schemeClr val="bg1"/>
              </a:solidFill>
              <a:latin typeface="Calibri" panose="020F0502020204030204" pitchFamily="34" charset="0"/>
              <a:cs typeface="Calibri" panose="020F0502020204030204" pitchFamily="34" charset="0"/>
            </a:endParaRPr>
          </a:p>
          <a:p>
            <a:endParaRPr lang="en-US" sz="1600" dirty="0">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80643731-84E8-46ED-80DF-177B77E7C10E}"/>
              </a:ext>
            </a:extLst>
          </p:cNvPr>
          <p:cNvSpPr txBox="1"/>
          <p:nvPr/>
        </p:nvSpPr>
        <p:spPr>
          <a:xfrm>
            <a:off x="1043608" y="2347015"/>
            <a:ext cx="7632848"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AES has built-in flexibility of key length, which allows a degree of ‘future-proofing’ </a:t>
            </a:r>
          </a:p>
          <a:p>
            <a:r>
              <a:rPr lang="en-US" sz="1600" dirty="0">
                <a:solidFill>
                  <a:schemeClr val="bg1"/>
                </a:solidFill>
                <a:latin typeface="Calibri" panose="020F0502020204030204" pitchFamily="34" charset="0"/>
                <a:cs typeface="Calibri" panose="020F0502020204030204" pitchFamily="34" charset="0"/>
              </a:rPr>
              <a:t>against progress in the ability to perform exhaustive key searches.</a:t>
            </a:r>
          </a:p>
        </p:txBody>
      </p:sp>
      <p:sp>
        <p:nvSpPr>
          <p:cNvPr id="19" name="Chevron 2">
            <a:extLst>
              <a:ext uri="{FF2B5EF4-FFF2-40B4-BE49-F238E27FC236}">
                <a16:creationId xmlns:a16="http://schemas.microsoft.com/office/drawing/2014/main" id="{F1387F5C-B8DA-4CF5-8D88-A6D614735710}"/>
              </a:ext>
            </a:extLst>
          </p:cNvPr>
          <p:cNvSpPr/>
          <p:nvPr/>
        </p:nvSpPr>
        <p:spPr>
          <a:xfrm rot="5400000">
            <a:off x="659771" y="127759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20" name="Chevron 2">
            <a:extLst>
              <a:ext uri="{FF2B5EF4-FFF2-40B4-BE49-F238E27FC236}">
                <a16:creationId xmlns:a16="http://schemas.microsoft.com/office/drawing/2014/main" id="{AE63A585-6FEB-4993-B196-46F56D805EB2}"/>
              </a:ext>
            </a:extLst>
          </p:cNvPr>
          <p:cNvSpPr/>
          <p:nvPr/>
        </p:nvSpPr>
        <p:spPr>
          <a:xfrm rot="5400000">
            <a:off x="659771" y="235771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Tree>
    <p:extLst>
      <p:ext uri="{BB962C8B-B14F-4D97-AF65-F5344CB8AC3E}">
        <p14:creationId xmlns:p14="http://schemas.microsoft.com/office/powerpoint/2010/main" val="444212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Conclusions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altLang="ko-KR" sz="1600" b="1" dirty="0">
                <a:latin typeface="Calibri" panose="020F0502020204030204" pitchFamily="34" charset="0"/>
                <a:cs typeface="Calibri" panose="020F0502020204030204" pitchFamily="34" charset="0"/>
              </a:rPr>
              <a:t>Cipher feedback block</a:t>
            </a:r>
            <a:endParaRPr lang="ko-KR" altLang="en-US" sz="1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EC172DA-361B-435C-AF30-77E15C11B9ED}"/>
              </a:ext>
            </a:extLst>
          </p:cNvPr>
          <p:cNvSpPr txBox="1"/>
          <p:nvPr/>
        </p:nvSpPr>
        <p:spPr>
          <a:xfrm>
            <a:off x="1043608" y="3432071"/>
            <a:ext cx="7416824" cy="830997"/>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The modes of operation of block ciphers are configuration methods that allow those </a:t>
            </a:r>
          </a:p>
          <a:p>
            <a:r>
              <a:rPr lang="en-US" sz="1600" dirty="0">
                <a:solidFill>
                  <a:schemeClr val="bg1"/>
                </a:solidFill>
                <a:latin typeface="Calibri" panose="020F0502020204030204" pitchFamily="34" charset="0"/>
                <a:cs typeface="Calibri" panose="020F0502020204030204" pitchFamily="34" charset="0"/>
              </a:rPr>
              <a:t>ciphers to work with large data streams, without the risk of compromising the provided security.</a:t>
            </a:r>
          </a:p>
        </p:txBody>
      </p:sp>
      <p:sp>
        <p:nvSpPr>
          <p:cNvPr id="11" name="Chevron 2">
            <a:extLst>
              <a:ext uri="{FF2B5EF4-FFF2-40B4-BE49-F238E27FC236}">
                <a16:creationId xmlns:a16="http://schemas.microsoft.com/office/drawing/2014/main" id="{41AE4F4D-E6F3-419C-8D8C-B0090B8A4366}"/>
              </a:ext>
            </a:extLst>
          </p:cNvPr>
          <p:cNvSpPr/>
          <p:nvPr/>
        </p:nvSpPr>
        <p:spPr>
          <a:xfrm rot="5400000">
            <a:off x="659771" y="343783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14" name="TextBox 13">
            <a:extLst>
              <a:ext uri="{FF2B5EF4-FFF2-40B4-BE49-F238E27FC236}">
                <a16:creationId xmlns:a16="http://schemas.microsoft.com/office/drawing/2014/main" id="{9D801697-0C93-46F9-90EF-7E4EDBEC380B}"/>
              </a:ext>
            </a:extLst>
          </p:cNvPr>
          <p:cNvSpPr txBox="1"/>
          <p:nvPr/>
        </p:nvSpPr>
        <p:spPr>
          <a:xfrm>
            <a:off x="1043608" y="1266895"/>
            <a:ext cx="7920880"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Block cipher may provide excellent cryptographic properties, but for practical Application </a:t>
            </a:r>
          </a:p>
          <a:p>
            <a:r>
              <a:rPr lang="en-US" sz="1600" dirty="0">
                <a:solidFill>
                  <a:schemeClr val="bg1"/>
                </a:solidFill>
                <a:latin typeface="Calibri" panose="020F0502020204030204" pitchFamily="34" charset="0"/>
                <a:cs typeface="Calibri" panose="020F0502020204030204" pitchFamily="34" charset="0"/>
              </a:rPr>
              <a:t>they need modes of operation (for example CFB).</a:t>
            </a:r>
          </a:p>
        </p:txBody>
      </p:sp>
      <p:sp>
        <p:nvSpPr>
          <p:cNvPr id="17" name="TextBox 16">
            <a:extLst>
              <a:ext uri="{FF2B5EF4-FFF2-40B4-BE49-F238E27FC236}">
                <a16:creationId xmlns:a16="http://schemas.microsoft.com/office/drawing/2014/main" id="{80643731-84E8-46ED-80DF-177B77E7C10E}"/>
              </a:ext>
            </a:extLst>
          </p:cNvPr>
          <p:cNvSpPr txBox="1"/>
          <p:nvPr/>
        </p:nvSpPr>
        <p:spPr>
          <a:xfrm>
            <a:off x="1043608" y="2347015"/>
            <a:ext cx="7632848" cy="338554"/>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Such modes of operation may be used both for confidentiality and integrity.</a:t>
            </a:r>
          </a:p>
        </p:txBody>
      </p:sp>
      <p:sp>
        <p:nvSpPr>
          <p:cNvPr id="19" name="Chevron 2">
            <a:extLst>
              <a:ext uri="{FF2B5EF4-FFF2-40B4-BE49-F238E27FC236}">
                <a16:creationId xmlns:a16="http://schemas.microsoft.com/office/drawing/2014/main" id="{F1387F5C-B8DA-4CF5-8D88-A6D614735710}"/>
              </a:ext>
            </a:extLst>
          </p:cNvPr>
          <p:cNvSpPr/>
          <p:nvPr/>
        </p:nvSpPr>
        <p:spPr>
          <a:xfrm rot="5400000">
            <a:off x="659771" y="127759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20" name="Chevron 2">
            <a:extLst>
              <a:ext uri="{FF2B5EF4-FFF2-40B4-BE49-F238E27FC236}">
                <a16:creationId xmlns:a16="http://schemas.microsoft.com/office/drawing/2014/main" id="{AE63A585-6FEB-4993-B196-46F56D805EB2}"/>
              </a:ext>
            </a:extLst>
          </p:cNvPr>
          <p:cNvSpPr/>
          <p:nvPr/>
        </p:nvSpPr>
        <p:spPr>
          <a:xfrm rot="5400000">
            <a:off x="659771" y="235771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Tree>
    <p:extLst>
      <p:ext uri="{BB962C8B-B14F-4D97-AF65-F5344CB8AC3E}">
        <p14:creationId xmlns:p14="http://schemas.microsoft.com/office/powerpoint/2010/main" val="2042224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Conclusions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altLang="ko-KR" sz="1600" b="1" dirty="0">
                <a:latin typeface="Calibri" panose="020F0502020204030204" pitchFamily="34" charset="0"/>
                <a:cs typeface="Calibri" panose="020F0502020204030204" pitchFamily="34" charset="0"/>
              </a:rPr>
              <a:t>ElGamal Cipher</a:t>
            </a:r>
            <a:endParaRPr lang="ko-KR" altLang="en-US" sz="1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EC172DA-361B-435C-AF30-77E15C11B9ED}"/>
              </a:ext>
            </a:extLst>
          </p:cNvPr>
          <p:cNvSpPr txBox="1"/>
          <p:nvPr/>
        </p:nvSpPr>
        <p:spPr>
          <a:xfrm>
            <a:off x="1043608" y="3432071"/>
            <a:ext cx="7416824"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Decryption requires one exponentiation and one computation of a group inverse which can however be easily combined into just one exponentiation.</a:t>
            </a:r>
          </a:p>
        </p:txBody>
      </p:sp>
      <p:sp>
        <p:nvSpPr>
          <p:cNvPr id="11" name="Chevron 2">
            <a:extLst>
              <a:ext uri="{FF2B5EF4-FFF2-40B4-BE49-F238E27FC236}">
                <a16:creationId xmlns:a16="http://schemas.microsoft.com/office/drawing/2014/main" id="{41AE4F4D-E6F3-419C-8D8C-B0090B8A4366}"/>
              </a:ext>
            </a:extLst>
          </p:cNvPr>
          <p:cNvSpPr/>
          <p:nvPr/>
        </p:nvSpPr>
        <p:spPr>
          <a:xfrm rot="5400000">
            <a:off x="659771" y="343783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14" name="TextBox 13">
            <a:extLst>
              <a:ext uri="{FF2B5EF4-FFF2-40B4-BE49-F238E27FC236}">
                <a16:creationId xmlns:a16="http://schemas.microsoft.com/office/drawing/2014/main" id="{9D801697-0C93-46F9-90EF-7E4EDBEC380B}"/>
              </a:ext>
            </a:extLst>
          </p:cNvPr>
          <p:cNvSpPr txBox="1"/>
          <p:nvPr/>
        </p:nvSpPr>
        <p:spPr>
          <a:xfrm>
            <a:off x="1043608" y="1266895"/>
            <a:ext cx="7920880" cy="830997"/>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ElGamal encryption is probabilistic, meaning that a single plaintext can be encrypted to many </a:t>
            </a:r>
          </a:p>
          <a:p>
            <a:r>
              <a:rPr lang="en-US" sz="1600" dirty="0">
                <a:solidFill>
                  <a:schemeClr val="bg1"/>
                </a:solidFill>
                <a:latin typeface="Calibri" panose="020F0502020204030204" pitchFamily="34" charset="0"/>
                <a:cs typeface="Calibri" panose="020F0502020204030204" pitchFamily="34" charset="0"/>
              </a:rPr>
              <a:t>possible ciphertexts, with the consequence that a general ElGamal encryption produces </a:t>
            </a:r>
          </a:p>
          <a:p>
            <a:r>
              <a:rPr lang="en-US" sz="1600" dirty="0">
                <a:solidFill>
                  <a:schemeClr val="bg1"/>
                </a:solidFill>
                <a:latin typeface="Calibri" panose="020F0502020204030204" pitchFamily="34" charset="0"/>
                <a:cs typeface="Calibri" panose="020F0502020204030204" pitchFamily="34" charset="0"/>
              </a:rPr>
              <a:t>a 2:1 expansion in size from plaintext to ciphertext.</a:t>
            </a:r>
          </a:p>
        </p:txBody>
      </p:sp>
      <p:sp>
        <p:nvSpPr>
          <p:cNvPr id="17" name="TextBox 16">
            <a:extLst>
              <a:ext uri="{FF2B5EF4-FFF2-40B4-BE49-F238E27FC236}">
                <a16:creationId xmlns:a16="http://schemas.microsoft.com/office/drawing/2014/main" id="{80643731-84E8-46ED-80DF-177B77E7C10E}"/>
              </a:ext>
            </a:extLst>
          </p:cNvPr>
          <p:cNvSpPr txBox="1"/>
          <p:nvPr/>
        </p:nvSpPr>
        <p:spPr>
          <a:xfrm>
            <a:off x="1043608" y="2347015"/>
            <a:ext cx="7632848" cy="830997"/>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Encryption under ElGamal requires two exponentiations, however, these exponentiations are independent of the message and can be computed ahead of time if need be. </a:t>
            </a:r>
          </a:p>
          <a:p>
            <a:r>
              <a:rPr lang="en-US" sz="1600" dirty="0">
                <a:solidFill>
                  <a:schemeClr val="bg1"/>
                </a:solidFill>
                <a:latin typeface="Calibri" panose="020F0502020204030204" pitchFamily="34" charset="0"/>
                <a:cs typeface="Calibri" panose="020F0502020204030204" pitchFamily="34" charset="0"/>
              </a:rPr>
              <a:t> </a:t>
            </a:r>
          </a:p>
        </p:txBody>
      </p:sp>
      <p:sp>
        <p:nvSpPr>
          <p:cNvPr id="19" name="Chevron 2">
            <a:extLst>
              <a:ext uri="{FF2B5EF4-FFF2-40B4-BE49-F238E27FC236}">
                <a16:creationId xmlns:a16="http://schemas.microsoft.com/office/drawing/2014/main" id="{F1387F5C-B8DA-4CF5-8D88-A6D614735710}"/>
              </a:ext>
            </a:extLst>
          </p:cNvPr>
          <p:cNvSpPr/>
          <p:nvPr/>
        </p:nvSpPr>
        <p:spPr>
          <a:xfrm rot="5400000">
            <a:off x="659771" y="127759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20" name="Chevron 2">
            <a:extLst>
              <a:ext uri="{FF2B5EF4-FFF2-40B4-BE49-F238E27FC236}">
                <a16:creationId xmlns:a16="http://schemas.microsoft.com/office/drawing/2014/main" id="{AE63A585-6FEB-4993-B196-46F56D805EB2}"/>
              </a:ext>
            </a:extLst>
          </p:cNvPr>
          <p:cNvSpPr/>
          <p:nvPr/>
        </p:nvSpPr>
        <p:spPr>
          <a:xfrm rot="5400000">
            <a:off x="659771" y="235771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Tree>
    <p:extLst>
      <p:ext uri="{BB962C8B-B14F-4D97-AF65-F5344CB8AC3E}">
        <p14:creationId xmlns:p14="http://schemas.microsoft.com/office/powerpoint/2010/main" val="1625892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Conclusions</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r>
              <a:rPr lang="en-US" sz="1600" b="1" dirty="0">
                <a:latin typeface="Calibri" panose="020F0502020204030204" pitchFamily="34" charset="0"/>
                <a:cs typeface="Calibri" panose="020F0502020204030204" pitchFamily="34" charset="0"/>
              </a:rPr>
              <a:t>Elliptic curve</a:t>
            </a:r>
          </a:p>
        </p:txBody>
      </p:sp>
      <p:sp>
        <p:nvSpPr>
          <p:cNvPr id="6" name="TextBox 5">
            <a:extLst>
              <a:ext uri="{FF2B5EF4-FFF2-40B4-BE49-F238E27FC236}">
                <a16:creationId xmlns:a16="http://schemas.microsoft.com/office/drawing/2014/main" id="{5EC172DA-361B-435C-AF30-77E15C11B9ED}"/>
              </a:ext>
            </a:extLst>
          </p:cNvPr>
          <p:cNvSpPr txBox="1"/>
          <p:nvPr/>
        </p:nvSpPr>
        <p:spPr>
          <a:xfrm>
            <a:off x="1043608" y="3432071"/>
            <a:ext cx="7128792"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As technology advances and computers become more powerful, the size of RSA keys will be forced to increase as the act of cracking an RSA key will become easier. </a:t>
            </a:r>
          </a:p>
        </p:txBody>
      </p:sp>
      <p:sp>
        <p:nvSpPr>
          <p:cNvPr id="9" name="TextBox 8">
            <a:extLst>
              <a:ext uri="{FF2B5EF4-FFF2-40B4-BE49-F238E27FC236}">
                <a16:creationId xmlns:a16="http://schemas.microsoft.com/office/drawing/2014/main" id="{8BECC51D-D3AE-4FE1-BDEB-B576F2854981}"/>
              </a:ext>
            </a:extLst>
          </p:cNvPr>
          <p:cNvSpPr txBox="1"/>
          <p:nvPr/>
        </p:nvSpPr>
        <p:spPr>
          <a:xfrm>
            <a:off x="1043608" y="4368175"/>
            <a:ext cx="6696744"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This is sub-optimal for any device, the use of a larger RSA key will require more resources, however this is exactly what ECC sets out to rectify.</a:t>
            </a:r>
          </a:p>
        </p:txBody>
      </p:sp>
      <p:sp>
        <p:nvSpPr>
          <p:cNvPr id="11" name="Chevron 2">
            <a:extLst>
              <a:ext uri="{FF2B5EF4-FFF2-40B4-BE49-F238E27FC236}">
                <a16:creationId xmlns:a16="http://schemas.microsoft.com/office/drawing/2014/main" id="{41AE4F4D-E6F3-419C-8D8C-B0090B8A4366}"/>
              </a:ext>
            </a:extLst>
          </p:cNvPr>
          <p:cNvSpPr/>
          <p:nvPr/>
        </p:nvSpPr>
        <p:spPr>
          <a:xfrm rot="5400000">
            <a:off x="659771" y="343783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12" name="Chevron 2">
            <a:extLst>
              <a:ext uri="{FF2B5EF4-FFF2-40B4-BE49-F238E27FC236}">
                <a16:creationId xmlns:a16="http://schemas.microsoft.com/office/drawing/2014/main" id="{09BAB4BA-278D-4DDB-B2C4-06C836F2D373}"/>
              </a:ext>
            </a:extLst>
          </p:cNvPr>
          <p:cNvSpPr/>
          <p:nvPr/>
        </p:nvSpPr>
        <p:spPr>
          <a:xfrm rot="5400000">
            <a:off x="659771" y="4378791"/>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14" name="TextBox 13">
            <a:extLst>
              <a:ext uri="{FF2B5EF4-FFF2-40B4-BE49-F238E27FC236}">
                <a16:creationId xmlns:a16="http://schemas.microsoft.com/office/drawing/2014/main" id="{9D801697-0C93-46F9-90EF-7E4EDBEC380B}"/>
              </a:ext>
            </a:extLst>
          </p:cNvPr>
          <p:cNvSpPr txBox="1"/>
          <p:nvPr/>
        </p:nvSpPr>
        <p:spPr>
          <a:xfrm>
            <a:off x="1043609" y="1266895"/>
            <a:ext cx="6480720"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Although elliptic curve cryptography hasn't yet reached the masses in terms of adoption, it has been said to be the next generation of cryptography. </a:t>
            </a:r>
          </a:p>
        </p:txBody>
      </p:sp>
      <p:sp>
        <p:nvSpPr>
          <p:cNvPr id="17" name="TextBox 16">
            <a:extLst>
              <a:ext uri="{FF2B5EF4-FFF2-40B4-BE49-F238E27FC236}">
                <a16:creationId xmlns:a16="http://schemas.microsoft.com/office/drawing/2014/main" id="{80643731-84E8-46ED-80DF-177B77E7C10E}"/>
              </a:ext>
            </a:extLst>
          </p:cNvPr>
          <p:cNvSpPr txBox="1"/>
          <p:nvPr/>
        </p:nvSpPr>
        <p:spPr>
          <a:xfrm>
            <a:off x="1043608" y="2347015"/>
            <a:ext cx="7498153"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With its ability to provide the same security as RSA while remaining much smaller in </a:t>
            </a:r>
          </a:p>
          <a:p>
            <a:r>
              <a:rPr lang="en-US" sz="1600" dirty="0">
                <a:solidFill>
                  <a:schemeClr val="bg1"/>
                </a:solidFill>
                <a:latin typeface="Calibri" panose="020F0502020204030204" pitchFamily="34" charset="0"/>
                <a:cs typeface="Calibri" panose="020F0502020204030204" pitchFamily="34" charset="0"/>
              </a:rPr>
              <a:t>since, this make ECC an attractive alternative. </a:t>
            </a:r>
          </a:p>
        </p:txBody>
      </p:sp>
      <p:sp>
        <p:nvSpPr>
          <p:cNvPr id="19" name="Chevron 2">
            <a:extLst>
              <a:ext uri="{FF2B5EF4-FFF2-40B4-BE49-F238E27FC236}">
                <a16:creationId xmlns:a16="http://schemas.microsoft.com/office/drawing/2014/main" id="{F1387F5C-B8DA-4CF5-8D88-A6D614735710}"/>
              </a:ext>
            </a:extLst>
          </p:cNvPr>
          <p:cNvSpPr/>
          <p:nvPr/>
        </p:nvSpPr>
        <p:spPr>
          <a:xfrm rot="5400000">
            <a:off x="659771" y="127759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20" name="Chevron 2">
            <a:extLst>
              <a:ext uri="{FF2B5EF4-FFF2-40B4-BE49-F238E27FC236}">
                <a16:creationId xmlns:a16="http://schemas.microsoft.com/office/drawing/2014/main" id="{AE63A585-6FEB-4993-B196-46F56D805EB2}"/>
              </a:ext>
            </a:extLst>
          </p:cNvPr>
          <p:cNvSpPr/>
          <p:nvPr/>
        </p:nvSpPr>
        <p:spPr>
          <a:xfrm rot="5400000">
            <a:off x="659771" y="2357712"/>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D6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Tree>
    <p:extLst>
      <p:ext uri="{BB962C8B-B14F-4D97-AF65-F5344CB8AC3E}">
        <p14:creationId xmlns:p14="http://schemas.microsoft.com/office/powerpoint/2010/main" val="1230932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References and Bibliography</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9D801697-0C93-46F9-90EF-7E4EDBEC380B}"/>
              </a:ext>
            </a:extLst>
          </p:cNvPr>
          <p:cNvSpPr txBox="1"/>
          <p:nvPr/>
        </p:nvSpPr>
        <p:spPr>
          <a:xfrm>
            <a:off x="1115616" y="1275606"/>
            <a:ext cx="7272808" cy="1815882"/>
          </a:xfrm>
          <a:prstGeom prst="rect">
            <a:avLst/>
          </a:prstGeom>
          <a:noFill/>
          <a:ln>
            <a:noFill/>
          </a:ln>
        </p:spPr>
        <p:txBody>
          <a:bodyPr wrap="square" rtlCol="0">
            <a:spAutoFit/>
          </a:bodyPr>
          <a:lstStyle/>
          <a:p>
            <a:pPr marL="285750" lvl="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Dr. Renata Avros, </a:t>
            </a:r>
            <a:r>
              <a:rPr lang="aa-ET" sz="1600" dirty="0">
                <a:solidFill>
                  <a:schemeClr val="bg1"/>
                </a:solidFill>
              </a:rPr>
              <a:t>Lectures Information Security and Cryptology</a:t>
            </a:r>
            <a:r>
              <a:rPr lang="en-US" sz="1600" dirty="0">
                <a:solidFill>
                  <a:schemeClr val="bg1"/>
                </a:solidFill>
              </a:rPr>
              <a:t>, 2020</a:t>
            </a:r>
            <a:endParaRPr lang="aa-ET" sz="1400" dirty="0">
              <a:solidFill>
                <a:schemeClr val="bg1"/>
              </a:solidFill>
            </a:endParaRPr>
          </a:p>
          <a:p>
            <a:pPr marL="285750" lvl="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Mr. Gavinet Itai, </a:t>
            </a:r>
            <a:r>
              <a:rPr lang="en-AU" sz="1600" dirty="0">
                <a:solidFill>
                  <a:schemeClr val="bg1"/>
                </a:solidFill>
              </a:rPr>
              <a:t>Practices Information Security and Cryptology, 2020</a:t>
            </a:r>
            <a:endParaRPr lang="aa-ET" sz="1400" dirty="0">
              <a:solidFill>
                <a:schemeClr val="bg1"/>
              </a:solidFill>
            </a:endParaRPr>
          </a:p>
          <a:p>
            <a:pPr marL="285750" lvl="0" indent="-285750">
              <a:buFont typeface="Arial" panose="020B0604020202020204" pitchFamily="34" charset="0"/>
              <a:buChar char="•"/>
            </a:pPr>
            <a:r>
              <a:rPr lang="en-US" sz="1600" dirty="0">
                <a:solidFill>
                  <a:schemeClr val="bg1"/>
                </a:solidFill>
              </a:rPr>
              <a:t>National Institute of Standards and Technology, 2001 AES </a:t>
            </a:r>
            <a:r>
              <a:rPr lang="en-US" sz="1600" u="sng" dirty="0">
                <a:solidFill>
                  <a:schemeClr val="bg1"/>
                </a:solidFill>
                <a:hlinkClick r:id="rId3">
                  <a:extLst>
                    <a:ext uri="{A12FA001-AC4F-418D-AE19-62706E023703}">
                      <ahyp:hlinkClr xmlns:ahyp="http://schemas.microsoft.com/office/drawing/2018/hyperlinkcolor" val="tx"/>
                    </a:ext>
                  </a:extLst>
                </a:hlinkClick>
              </a:rPr>
              <a:t>(click)</a:t>
            </a:r>
            <a:endParaRPr lang="aa-ET" sz="1400" dirty="0">
              <a:solidFill>
                <a:schemeClr val="bg1"/>
              </a:solidFill>
            </a:endParaRPr>
          </a:p>
          <a:p>
            <a:pPr marL="285750" lvl="0" indent="-285750">
              <a:buFont typeface="Arial" panose="020B0604020202020204" pitchFamily="34" charset="0"/>
              <a:buChar char="•"/>
            </a:pPr>
            <a:r>
              <a:rPr lang="en-US" sz="1600" dirty="0">
                <a:solidFill>
                  <a:schemeClr val="bg1"/>
                </a:solidFill>
              </a:rPr>
              <a:t>Wikipedia Block cipher mode of operation, 2020 CFB </a:t>
            </a:r>
            <a:r>
              <a:rPr lang="en-US" sz="1600" u="sng" dirty="0">
                <a:solidFill>
                  <a:schemeClr val="bg1"/>
                </a:solidFill>
                <a:hlinkClick r:id="rId4">
                  <a:extLst>
                    <a:ext uri="{A12FA001-AC4F-418D-AE19-62706E023703}">
                      <ahyp:hlinkClr xmlns:ahyp="http://schemas.microsoft.com/office/drawing/2018/hyperlinkcolor" val="tx"/>
                    </a:ext>
                  </a:extLst>
                </a:hlinkClick>
              </a:rPr>
              <a:t>(click)</a:t>
            </a:r>
            <a:endParaRPr lang="aa-ET" sz="1400" dirty="0">
              <a:solidFill>
                <a:schemeClr val="bg1"/>
              </a:solidFill>
            </a:endParaRPr>
          </a:p>
          <a:p>
            <a:pPr marL="285750" lvl="0" indent="-285750">
              <a:buFont typeface="Arial" panose="020B0604020202020204" pitchFamily="34" charset="0"/>
              <a:buChar char="•"/>
            </a:pPr>
            <a:r>
              <a:rPr lang="en-AU" sz="1600" dirty="0">
                <a:solidFill>
                  <a:schemeClr val="bg1"/>
                </a:solidFill>
              </a:rPr>
              <a:t>Daniel R. L. Brown, SEC Elliptic Curves, 2010 </a:t>
            </a:r>
            <a:r>
              <a:rPr lang="en-AU" sz="1600" u="sng" dirty="0">
                <a:solidFill>
                  <a:schemeClr val="bg1"/>
                </a:solidFill>
                <a:hlinkClick r:id="rId5">
                  <a:extLst>
                    <a:ext uri="{A12FA001-AC4F-418D-AE19-62706E023703}">
                      <ahyp:hlinkClr xmlns:ahyp="http://schemas.microsoft.com/office/drawing/2018/hyperlinkcolor" val="tx"/>
                    </a:ext>
                  </a:extLst>
                </a:hlinkClick>
              </a:rPr>
              <a:t>(click)</a:t>
            </a:r>
            <a:endParaRPr lang="aa-ET" sz="1400" dirty="0">
              <a:solidFill>
                <a:schemeClr val="bg1"/>
              </a:solidFill>
            </a:endParaRPr>
          </a:p>
          <a:p>
            <a:pPr marL="285750" lvl="0" indent="-285750">
              <a:buFont typeface="Arial" panose="020B0604020202020204" pitchFamily="34" charset="0"/>
              <a:buChar char="•"/>
            </a:pPr>
            <a:r>
              <a:rPr lang="en-US" sz="1600" dirty="0">
                <a:solidFill>
                  <a:schemeClr val="bg1"/>
                </a:solidFill>
              </a:rPr>
              <a:t>Prof Bill Buchanan OBE, El-Gamal and ECC, 2019 </a:t>
            </a:r>
            <a:r>
              <a:rPr lang="en-US" sz="1600" u="sng" dirty="0">
                <a:solidFill>
                  <a:schemeClr val="bg1"/>
                </a:solidFill>
                <a:hlinkClick r:id="rId6">
                  <a:extLst>
                    <a:ext uri="{A12FA001-AC4F-418D-AE19-62706E023703}">
                      <ahyp:hlinkClr xmlns:ahyp="http://schemas.microsoft.com/office/drawing/2018/hyperlinkcolor" val="tx"/>
                    </a:ext>
                  </a:extLst>
                </a:hlinkClick>
              </a:rPr>
              <a:t>(click)</a:t>
            </a:r>
            <a:endParaRPr lang="aa-ET" sz="1600" dirty="0">
              <a:solidFill>
                <a:schemeClr val="bg1"/>
              </a:solidFill>
            </a:endParaRPr>
          </a:p>
          <a:p>
            <a:pPr marL="285750" indent="-285750">
              <a:buFont typeface="Arial" panose="020B0604020202020204" pitchFamily="34" charset="0"/>
              <a:buChar char="•"/>
            </a:pPr>
            <a:endParaRPr lang="en-US" sz="1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7430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Thank you</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p:txBody>
          <a:bodyPr/>
          <a:lstStyle/>
          <a:p>
            <a:pPr lvl="0"/>
            <a:r>
              <a:rPr lang="en-US" altLang="ko-KR" sz="1800" dirty="0">
                <a:solidFill>
                  <a:srgbClr val="FFC000"/>
                </a:solidFill>
                <a:latin typeface="Calibri" panose="020F0502020204030204" pitchFamily="34" charset="0"/>
                <a:cs typeface="Calibri" panose="020F0502020204030204" pitchFamily="34" charset="0"/>
              </a:rPr>
              <a:t>Team 29</a:t>
            </a:r>
          </a:p>
        </p:txBody>
      </p:sp>
    </p:spTree>
    <p:extLst>
      <p:ext uri="{BB962C8B-B14F-4D97-AF65-F5344CB8AC3E}">
        <p14:creationId xmlns:p14="http://schemas.microsoft.com/office/powerpoint/2010/main" val="6145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Timeline</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5" name="Oval 4"/>
          <p:cNvSpPr/>
          <p:nvPr/>
        </p:nvSpPr>
        <p:spPr>
          <a:xfrm>
            <a:off x="1761084" y="2760843"/>
            <a:ext cx="216000" cy="216000"/>
          </a:xfrm>
          <a:prstGeom prst="ellipse">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TextBox 11"/>
          <p:cNvSpPr txBox="1"/>
          <p:nvPr/>
        </p:nvSpPr>
        <p:spPr>
          <a:xfrm>
            <a:off x="3244830" y="3079699"/>
            <a:ext cx="817211" cy="369332"/>
          </a:xfrm>
          <a:prstGeom prst="rect">
            <a:avLst/>
          </a:prstGeom>
          <a:noFill/>
        </p:spPr>
        <p:txBody>
          <a:bodyPr wrap="square" rtlCol="0" anchor="ctr">
            <a:spAutoFit/>
          </a:bodyPr>
          <a:lstStyle/>
          <a:p>
            <a:pPr algn="ctr"/>
            <a:r>
              <a:rPr lang="en-US" altLang="ko-KR" b="1" dirty="0">
                <a:solidFill>
                  <a:schemeClr val="bg1"/>
                </a:solidFill>
                <a:latin typeface="Calibri" panose="020F0502020204030204" pitchFamily="34" charset="0"/>
                <a:cs typeface="Calibri" panose="020F0502020204030204" pitchFamily="34" charset="0"/>
              </a:rPr>
              <a:t>1985</a:t>
            </a:r>
            <a:endParaRPr lang="ko-KR" altLang="en-US" b="1" dirty="0">
              <a:solidFill>
                <a:schemeClr val="bg1"/>
              </a:solidFill>
              <a:latin typeface="Calibri" panose="020F0502020204030204" pitchFamily="34" charset="0"/>
              <a:cs typeface="Calibri" panose="020F0502020204030204" pitchFamily="34" charset="0"/>
            </a:endParaRPr>
          </a:p>
        </p:txBody>
      </p:sp>
      <p:sp>
        <p:nvSpPr>
          <p:cNvPr id="13" name="TextBox 12"/>
          <p:cNvSpPr txBox="1"/>
          <p:nvPr/>
        </p:nvSpPr>
        <p:spPr>
          <a:xfrm>
            <a:off x="4840656" y="2280128"/>
            <a:ext cx="817211" cy="369332"/>
          </a:xfrm>
          <a:prstGeom prst="rect">
            <a:avLst/>
          </a:prstGeom>
          <a:noFill/>
        </p:spPr>
        <p:txBody>
          <a:bodyPr wrap="square" rtlCol="0" anchor="ctr">
            <a:spAutoFit/>
          </a:bodyPr>
          <a:lstStyle/>
          <a:p>
            <a:pPr algn="ctr"/>
            <a:r>
              <a:rPr lang="en-US" altLang="ko-KR" b="1" dirty="0">
                <a:solidFill>
                  <a:schemeClr val="bg1"/>
                </a:solidFill>
                <a:latin typeface="Calibri" panose="020F0502020204030204" pitchFamily="34" charset="0"/>
                <a:cs typeface="Calibri" panose="020F0502020204030204" pitchFamily="34" charset="0"/>
              </a:rPr>
              <a:t>1985</a:t>
            </a:r>
            <a:endParaRPr lang="ko-KR" altLang="en-US" b="1" dirty="0">
              <a:solidFill>
                <a:schemeClr val="bg1"/>
              </a:solidFill>
              <a:latin typeface="Calibri" panose="020F0502020204030204" pitchFamily="34" charset="0"/>
              <a:cs typeface="Calibri" panose="020F0502020204030204" pitchFamily="34" charset="0"/>
            </a:endParaRPr>
          </a:p>
        </p:txBody>
      </p:sp>
      <p:sp>
        <p:nvSpPr>
          <p:cNvPr id="14" name="TextBox 13"/>
          <p:cNvSpPr txBox="1"/>
          <p:nvPr/>
        </p:nvSpPr>
        <p:spPr>
          <a:xfrm>
            <a:off x="5828136" y="3080533"/>
            <a:ext cx="2009421" cy="369332"/>
          </a:xfrm>
          <a:prstGeom prst="rect">
            <a:avLst/>
          </a:prstGeom>
          <a:noFill/>
        </p:spPr>
        <p:txBody>
          <a:bodyPr wrap="square" rtlCol="0" anchor="ctr">
            <a:spAutoFit/>
          </a:bodyPr>
          <a:lstStyle/>
          <a:p>
            <a:pPr algn="ctr"/>
            <a:r>
              <a:rPr lang="en-US" altLang="ko-KR" b="1" dirty="0">
                <a:solidFill>
                  <a:schemeClr val="bg1"/>
                </a:solidFill>
                <a:latin typeface="Calibri" panose="020F0502020204030204" pitchFamily="34" charset="0"/>
                <a:cs typeface="Calibri" panose="020F0502020204030204" pitchFamily="34" charset="0"/>
              </a:rPr>
              <a:t>1999-2001</a:t>
            </a:r>
            <a:endParaRPr lang="ko-KR" altLang="en-US" b="1" dirty="0">
              <a:solidFill>
                <a:schemeClr val="bg1"/>
              </a:solidFill>
              <a:latin typeface="Calibri" panose="020F0502020204030204" pitchFamily="34" charset="0"/>
              <a:cs typeface="Calibri" panose="020F0502020204030204" pitchFamily="34" charset="0"/>
            </a:endParaRPr>
          </a:p>
        </p:txBody>
      </p:sp>
      <p:sp>
        <p:nvSpPr>
          <p:cNvPr id="17" name="TextBox 16"/>
          <p:cNvSpPr txBox="1"/>
          <p:nvPr/>
        </p:nvSpPr>
        <p:spPr>
          <a:xfrm>
            <a:off x="1460478" y="2280128"/>
            <a:ext cx="817211" cy="369332"/>
          </a:xfrm>
          <a:prstGeom prst="rect">
            <a:avLst/>
          </a:prstGeom>
          <a:noFill/>
        </p:spPr>
        <p:txBody>
          <a:bodyPr wrap="square" rtlCol="0" anchor="ctr">
            <a:spAutoFit/>
          </a:bodyPr>
          <a:lstStyle/>
          <a:p>
            <a:pPr algn="ctr"/>
            <a:r>
              <a:rPr lang="en-US" altLang="ko-KR" b="1" dirty="0">
                <a:solidFill>
                  <a:schemeClr val="bg1"/>
                </a:solidFill>
                <a:latin typeface="Calibri" panose="020F0502020204030204" pitchFamily="34" charset="0"/>
                <a:cs typeface="Calibri" panose="020F0502020204030204" pitchFamily="34" charset="0"/>
              </a:rPr>
              <a:t>1981</a:t>
            </a:r>
            <a:endParaRPr lang="ko-KR" altLang="en-US" b="1" dirty="0">
              <a:solidFill>
                <a:schemeClr val="bg1"/>
              </a:solidFill>
              <a:latin typeface="Calibri" panose="020F0502020204030204" pitchFamily="34" charset="0"/>
              <a:cs typeface="Calibri" panose="020F0502020204030204" pitchFamily="34" charset="0"/>
            </a:endParaRPr>
          </a:p>
        </p:txBody>
      </p:sp>
      <p:grpSp>
        <p:nvGrpSpPr>
          <p:cNvPr id="20" name="Group 19"/>
          <p:cNvGrpSpPr/>
          <p:nvPr/>
        </p:nvGrpSpPr>
        <p:grpSpPr>
          <a:xfrm>
            <a:off x="976787" y="1066218"/>
            <a:ext cx="1880447" cy="1864155"/>
            <a:chOff x="693009" y="3316145"/>
            <a:chExt cx="2170288" cy="1864155"/>
          </a:xfrm>
        </p:grpSpPr>
        <p:sp>
          <p:nvSpPr>
            <p:cNvPr id="21" name="TextBox 20"/>
            <p:cNvSpPr txBox="1"/>
            <p:nvPr/>
          </p:nvSpPr>
          <p:spPr>
            <a:xfrm>
              <a:off x="803640" y="3579862"/>
              <a:ext cx="2059657" cy="1600438"/>
            </a:xfrm>
            <a:prstGeom prst="rect">
              <a:avLst/>
            </a:prstGeom>
            <a:noFill/>
          </p:spPr>
          <p:txBody>
            <a:bodyPr wrap="square" rtlCol="0">
              <a:spAutoFit/>
            </a:bodyPr>
            <a:lstStyle/>
            <a:p>
              <a:pPr lvl="0" eaLnBrk="0" fontAlgn="base" latinLnBrk="0" hangingPunct="0">
                <a:spcBef>
                  <a:spcPct val="0"/>
                </a:spcBef>
                <a:spcAft>
                  <a:spcPct val="0"/>
                </a:spcAft>
              </a:pPr>
              <a:r>
                <a:rPr lang="he-IL" altLang="he-IL" sz="1400" dirty="0">
                  <a:solidFill>
                    <a:schemeClr val="bg1"/>
                  </a:solidFill>
                  <a:latin typeface="Calibri" panose="020F0502020204030204" pitchFamily="34" charset="0"/>
                  <a:cs typeface="Calibri" panose="020F0502020204030204" pitchFamily="34" charset="0"/>
                </a:rPr>
                <a:t>The Modes belonged to fips 81</a:t>
              </a:r>
              <a:r>
                <a:rPr lang="en-US" altLang="he-IL" sz="1400" dirty="0">
                  <a:solidFill>
                    <a:schemeClr val="bg1"/>
                  </a:solidFill>
                  <a:latin typeface="Calibri" panose="020F0502020204030204" pitchFamily="34" charset="0"/>
                  <a:cs typeface="Calibri" panose="020F0502020204030204" pitchFamily="34" charset="0"/>
                </a:rPr>
                <a:t>. 2010</a:t>
              </a:r>
              <a:r>
                <a:rPr lang="he-IL" altLang="he-IL" sz="1400" dirty="0">
                  <a:solidFill>
                    <a:schemeClr val="bg1"/>
                  </a:solidFill>
                  <a:latin typeface="Calibri" panose="020F0502020204030204" pitchFamily="34" charset="0"/>
                  <a:cs typeface="Calibri" panose="020F0502020204030204" pitchFamily="34" charset="0"/>
                </a:rPr>
                <a:t> have been approved as a safe use by NITS</a:t>
              </a:r>
              <a:r>
                <a:rPr lang="en-US" altLang="he-IL" sz="1400" dirty="0">
                  <a:solidFill>
                    <a:schemeClr val="bg1"/>
                  </a:solidFill>
                  <a:latin typeface="Calibri" panose="020F0502020204030204" pitchFamily="34" charset="0"/>
                  <a:cs typeface="Calibri" panose="020F0502020204030204" pitchFamily="34" charset="0"/>
                </a:rPr>
                <a:t>.</a:t>
              </a:r>
              <a:r>
                <a:rPr lang="he-IL" altLang="he-IL" sz="1400" dirty="0">
                  <a:solidFill>
                    <a:schemeClr val="bg1"/>
                  </a:solidFill>
                  <a:latin typeface="Calibri" panose="020F0502020204030204" pitchFamily="34" charset="0"/>
                  <a:cs typeface="Calibri" panose="020F0502020204030204" pitchFamily="34" charset="0"/>
                </a:rPr>
                <a:t> </a:t>
              </a:r>
            </a:p>
            <a:p>
              <a:pPr algn="ctr"/>
              <a:endParaRPr lang="he-IL" altLang="he-IL" sz="1400" dirty="0">
                <a:latin typeface="Calibri" panose="020F0502020204030204" pitchFamily="34" charset="0"/>
                <a:cs typeface="Calibri" panose="020F0502020204030204" pitchFamily="34" charset="0"/>
              </a:endParaRPr>
            </a:p>
            <a:p>
              <a:pPr algn="ctr"/>
              <a:r>
                <a:rPr lang="en-US" altLang="ko-KR" sz="1400" dirty="0">
                  <a:solidFill>
                    <a:schemeClr val="bg1"/>
                  </a:solidFill>
                  <a:latin typeface="Calibri" panose="020F0502020204030204" pitchFamily="34" charset="0"/>
                  <a:cs typeface="Calibri" panose="020F0502020204030204" pitchFamily="34" charset="0"/>
                </a:rPr>
                <a:t> </a:t>
              </a:r>
            </a:p>
          </p:txBody>
        </p:sp>
        <p:sp>
          <p:nvSpPr>
            <p:cNvPr id="22" name="TextBox 21"/>
            <p:cNvSpPr txBox="1"/>
            <p:nvPr/>
          </p:nvSpPr>
          <p:spPr>
            <a:xfrm>
              <a:off x="693009" y="3316145"/>
              <a:ext cx="2059657" cy="338554"/>
            </a:xfrm>
            <a:prstGeom prst="rect">
              <a:avLst/>
            </a:prstGeom>
            <a:noFill/>
          </p:spPr>
          <p:txBody>
            <a:bodyPr wrap="square" rtlCol="0">
              <a:spAutoFit/>
            </a:bodyPr>
            <a:lstStyle/>
            <a:p>
              <a:pPr algn="ctr"/>
              <a:r>
                <a:rPr lang="en-US" altLang="ko-KR" sz="1600" b="1" dirty="0">
                  <a:solidFill>
                    <a:schemeClr val="bg1"/>
                  </a:solidFill>
                  <a:latin typeface="Calibri" panose="020F0502020204030204" pitchFamily="34" charset="0"/>
                  <a:cs typeface="Calibri" panose="020F0502020204030204" pitchFamily="34" charset="0"/>
                </a:rPr>
                <a:t>CFB</a:t>
              </a:r>
              <a:endParaRPr lang="ko-KR" altLang="en-US" sz="1600" b="1" dirty="0">
                <a:solidFill>
                  <a:schemeClr val="bg1"/>
                </a:solidFill>
                <a:latin typeface="Calibri" panose="020F0502020204030204" pitchFamily="34" charset="0"/>
                <a:cs typeface="Calibri" panose="020F0502020204030204" pitchFamily="34" charset="0"/>
              </a:endParaRPr>
            </a:p>
          </p:txBody>
        </p:sp>
      </p:grpSp>
      <p:grpSp>
        <p:nvGrpSpPr>
          <p:cNvPr id="23" name="Group 22"/>
          <p:cNvGrpSpPr/>
          <p:nvPr/>
        </p:nvGrpSpPr>
        <p:grpSpPr>
          <a:xfrm>
            <a:off x="2648725" y="3435846"/>
            <a:ext cx="2009422" cy="2088232"/>
            <a:chOff x="803640" y="3321025"/>
            <a:chExt cx="2059657" cy="2088232"/>
          </a:xfrm>
        </p:grpSpPr>
        <p:sp>
          <p:nvSpPr>
            <p:cNvPr id="24" name="TextBox 23"/>
            <p:cNvSpPr txBox="1"/>
            <p:nvPr/>
          </p:nvSpPr>
          <p:spPr>
            <a:xfrm>
              <a:off x="803640" y="3593375"/>
              <a:ext cx="2059657" cy="1815882"/>
            </a:xfrm>
            <a:prstGeom prst="rect">
              <a:avLst/>
            </a:prstGeom>
            <a:noFill/>
          </p:spPr>
          <p:txBody>
            <a:bodyPr wrap="square" rtlCol="0">
              <a:spAutoFit/>
            </a:bodyPr>
            <a:lstStyle/>
            <a:p>
              <a:pPr algn="ctr"/>
              <a:r>
                <a:rPr lang="en-US" altLang="ko-KR" sz="1400" dirty="0">
                  <a:solidFill>
                    <a:schemeClr val="bg1"/>
                  </a:solidFill>
                  <a:latin typeface="Calibri" panose="020F0502020204030204" pitchFamily="34" charset="0"/>
                  <a:cs typeface="Calibri" panose="020F0502020204030204" pitchFamily="34" charset="0"/>
                </a:rPr>
                <a:t>The use of elliptic curves in cryptography was suggested independently by Neal Koblitz and Victor S.Miller in 1985.</a:t>
              </a:r>
            </a:p>
          </p:txBody>
        </p:sp>
        <p:sp>
          <p:nvSpPr>
            <p:cNvPr id="25" name="TextBox 24"/>
            <p:cNvSpPr txBox="1"/>
            <p:nvPr/>
          </p:nvSpPr>
          <p:spPr>
            <a:xfrm>
              <a:off x="803640" y="3321025"/>
              <a:ext cx="2059657" cy="338554"/>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Elliptic Curve</a:t>
              </a:r>
              <a:endParaRPr lang="ko-KR" altLang="en-US" sz="1100" b="1" dirty="0">
                <a:solidFill>
                  <a:schemeClr val="bg1"/>
                </a:solidFill>
                <a:latin typeface="Calibri" panose="020F0502020204030204" pitchFamily="34" charset="0"/>
                <a:cs typeface="Calibri" panose="020F0502020204030204" pitchFamily="34" charset="0"/>
              </a:endParaRPr>
            </a:p>
          </p:txBody>
        </p:sp>
      </p:grpSp>
      <p:grpSp>
        <p:nvGrpSpPr>
          <p:cNvPr id="26" name="Group 25"/>
          <p:cNvGrpSpPr/>
          <p:nvPr/>
        </p:nvGrpSpPr>
        <p:grpSpPr>
          <a:xfrm>
            <a:off x="4374300" y="1206662"/>
            <a:ext cx="2145592" cy="1074436"/>
            <a:chOff x="712713" y="3391385"/>
            <a:chExt cx="2593906" cy="1074436"/>
          </a:xfrm>
        </p:grpSpPr>
        <p:sp>
          <p:nvSpPr>
            <p:cNvPr id="27" name="TextBox 26"/>
            <p:cNvSpPr txBox="1"/>
            <p:nvPr/>
          </p:nvSpPr>
          <p:spPr>
            <a:xfrm>
              <a:off x="740665" y="3727157"/>
              <a:ext cx="2059657" cy="738664"/>
            </a:xfrm>
            <a:prstGeom prst="rect">
              <a:avLst/>
            </a:prstGeom>
            <a:noFill/>
          </p:spPr>
          <p:txBody>
            <a:bodyPr wrap="square" rtlCol="0">
              <a:spAutoFit/>
            </a:bodyPr>
            <a:lstStyle/>
            <a:p>
              <a:pPr algn="ctr"/>
              <a:r>
                <a:rPr lang="en-US" altLang="ko-KR" sz="1400" dirty="0">
                  <a:solidFill>
                    <a:schemeClr val="bg1"/>
                  </a:solidFill>
                  <a:latin typeface="Calibri" panose="020F0502020204030204" pitchFamily="34" charset="0"/>
                  <a:cs typeface="Calibri" panose="020F0502020204030204" pitchFamily="34" charset="0"/>
                </a:rPr>
                <a:t>It was described by Taher Elgamal in 1985.</a:t>
              </a:r>
            </a:p>
          </p:txBody>
        </p:sp>
        <p:sp>
          <p:nvSpPr>
            <p:cNvPr id="28" name="TextBox 27"/>
            <p:cNvSpPr txBox="1"/>
            <p:nvPr/>
          </p:nvSpPr>
          <p:spPr>
            <a:xfrm>
              <a:off x="712713" y="3391385"/>
              <a:ext cx="2593906" cy="338554"/>
            </a:xfrm>
            <a:prstGeom prst="rect">
              <a:avLst/>
            </a:prstGeom>
            <a:noFill/>
          </p:spPr>
          <p:txBody>
            <a:bodyPr wrap="square" rtlCol="0">
              <a:spAutoFit/>
            </a:bodyPr>
            <a:lstStyle/>
            <a:p>
              <a:r>
                <a:rPr lang="en-US" altLang="ko-KR" sz="1600" b="1" dirty="0">
                  <a:solidFill>
                    <a:schemeClr val="bg1"/>
                  </a:solidFill>
                  <a:latin typeface="Calibri" panose="020F0502020204030204" pitchFamily="34" charset="0"/>
                  <a:cs typeface="Calibri" panose="020F0502020204030204" pitchFamily="34" charset="0"/>
                </a:rPr>
                <a:t>ElGamal encryption</a:t>
              </a:r>
              <a:endParaRPr lang="ko-KR" altLang="en-US" sz="1600" b="1" dirty="0">
                <a:solidFill>
                  <a:schemeClr val="bg1"/>
                </a:solidFill>
                <a:latin typeface="Calibri" panose="020F0502020204030204" pitchFamily="34" charset="0"/>
                <a:cs typeface="Calibri" panose="020F0502020204030204" pitchFamily="34" charset="0"/>
              </a:endParaRPr>
            </a:p>
          </p:txBody>
        </p:sp>
      </p:grpSp>
      <p:grpSp>
        <p:nvGrpSpPr>
          <p:cNvPr id="29" name="Group 28"/>
          <p:cNvGrpSpPr/>
          <p:nvPr/>
        </p:nvGrpSpPr>
        <p:grpSpPr>
          <a:xfrm>
            <a:off x="5867316" y="3551418"/>
            <a:ext cx="2088232" cy="1872208"/>
            <a:chOff x="803640" y="3308092"/>
            <a:chExt cx="2059657" cy="1872208"/>
          </a:xfrm>
        </p:grpSpPr>
        <p:sp>
          <p:nvSpPr>
            <p:cNvPr id="30" name="TextBox 29"/>
            <p:cNvSpPr txBox="1"/>
            <p:nvPr/>
          </p:nvSpPr>
          <p:spPr>
            <a:xfrm>
              <a:off x="803640" y="3579862"/>
              <a:ext cx="2059657" cy="1600438"/>
            </a:xfrm>
            <a:prstGeom prst="rect">
              <a:avLst/>
            </a:prstGeom>
            <a:noFill/>
          </p:spPr>
          <p:txBody>
            <a:bodyPr wrap="square" rtlCol="0">
              <a:spAutoFit/>
            </a:bodyPr>
            <a:lstStyle/>
            <a:p>
              <a:pPr algn="ctr"/>
              <a:r>
                <a:rPr lang="en-US" altLang="ko-KR" sz="1400" dirty="0">
                  <a:solidFill>
                    <a:schemeClr val="bg1"/>
                  </a:solidFill>
                  <a:latin typeface="Calibri" panose="020F0502020204030204" pitchFamily="34" charset="0"/>
                  <a:cs typeface="Calibri" panose="020F0502020204030204" pitchFamily="34" charset="0"/>
                </a:rPr>
                <a:t>established by the U.S. National Institute of Standards and Technology (NIST) in 2001.</a:t>
              </a:r>
            </a:p>
          </p:txBody>
        </p:sp>
        <p:sp>
          <p:nvSpPr>
            <p:cNvPr id="31" name="TextBox 30"/>
            <p:cNvSpPr txBox="1"/>
            <p:nvPr/>
          </p:nvSpPr>
          <p:spPr>
            <a:xfrm>
              <a:off x="803640" y="3308092"/>
              <a:ext cx="2059657" cy="338554"/>
            </a:xfrm>
            <a:prstGeom prst="rect">
              <a:avLst/>
            </a:prstGeom>
            <a:noFill/>
          </p:spPr>
          <p:txBody>
            <a:bodyPr wrap="square" rtlCol="0">
              <a:spAutoFit/>
            </a:bodyPr>
            <a:lstStyle/>
            <a:p>
              <a:pPr algn="ctr"/>
              <a:r>
                <a:rPr lang="en-US" altLang="ko-KR" sz="1600" b="1" dirty="0">
                  <a:solidFill>
                    <a:schemeClr val="bg1"/>
                  </a:solidFill>
                  <a:latin typeface="Calibri" panose="020F0502020204030204" pitchFamily="34" charset="0"/>
                  <a:cs typeface="Calibri" panose="020F0502020204030204" pitchFamily="34" charset="0"/>
                </a:rPr>
                <a:t>AES</a:t>
              </a:r>
              <a:endParaRPr lang="ko-KR" altLang="en-US" sz="1600" b="1" dirty="0">
                <a:solidFill>
                  <a:schemeClr val="bg1"/>
                </a:solidFill>
                <a:latin typeface="Calibri" panose="020F0502020204030204" pitchFamily="34" charset="0"/>
                <a:cs typeface="Calibri" panose="020F0502020204030204" pitchFamily="34" charset="0"/>
              </a:endParaRPr>
            </a:p>
          </p:txBody>
        </p:sp>
      </p:grpSp>
      <p:sp>
        <p:nvSpPr>
          <p:cNvPr id="38" name="Rectangle 3"/>
          <p:cNvSpPr/>
          <p:nvPr/>
        </p:nvSpPr>
        <p:spPr>
          <a:xfrm>
            <a:off x="1259632" y="2808536"/>
            <a:ext cx="6624736" cy="96965"/>
          </a:xfrm>
          <a:prstGeom prst="rect">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69E00"/>
              </a:solidFill>
            </a:endParaRPr>
          </a:p>
        </p:txBody>
      </p:sp>
      <p:sp>
        <p:nvSpPr>
          <p:cNvPr id="8" name="Oval 7"/>
          <p:cNvSpPr/>
          <p:nvPr/>
        </p:nvSpPr>
        <p:spPr>
          <a:xfrm>
            <a:off x="5141262" y="2760843"/>
            <a:ext cx="216000" cy="216000"/>
          </a:xfrm>
          <a:prstGeom prst="ellipse">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Oval 6"/>
          <p:cNvSpPr/>
          <p:nvPr/>
        </p:nvSpPr>
        <p:spPr>
          <a:xfrm>
            <a:off x="3565987" y="2760843"/>
            <a:ext cx="216000" cy="216000"/>
          </a:xfrm>
          <a:prstGeom prst="ellipse">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6" name="Group 5"/>
          <p:cNvGrpSpPr/>
          <p:nvPr/>
        </p:nvGrpSpPr>
        <p:grpSpPr>
          <a:xfrm>
            <a:off x="6727518" y="2643758"/>
            <a:ext cx="351656" cy="351656"/>
            <a:chOff x="7674582" y="2611946"/>
            <a:chExt cx="351656" cy="351656"/>
          </a:xfrm>
        </p:grpSpPr>
        <p:sp>
          <p:nvSpPr>
            <p:cNvPr id="18" name="Oval 17"/>
            <p:cNvSpPr/>
            <p:nvPr/>
          </p:nvSpPr>
          <p:spPr>
            <a:xfrm>
              <a:off x="7674582" y="2611946"/>
              <a:ext cx="351656" cy="351656"/>
            </a:xfrm>
            <a:prstGeom prst="ellipse">
              <a:avLst/>
            </a:prstGeom>
            <a:solidFill>
              <a:schemeClr val="accent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Oval 10"/>
            <p:cNvSpPr/>
            <p:nvPr/>
          </p:nvSpPr>
          <p:spPr>
            <a:xfrm>
              <a:off x="7746614" y="2680179"/>
              <a:ext cx="216000" cy="216000"/>
            </a:xfrm>
            <a:prstGeom prst="ellipse">
              <a:avLst/>
            </a:prstGeom>
            <a:solidFill>
              <a:srgbClr val="D69E00"/>
            </a:solidFill>
            <a:ln>
              <a:solidFill>
                <a:srgbClr val="D6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3519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04048" y="2103698"/>
            <a:ext cx="2952328" cy="936104"/>
          </a:xfrm>
        </p:spPr>
        <p:txBody>
          <a:bodyPr/>
          <a:lstStyle/>
          <a:p>
            <a:r>
              <a:rPr lang="en-US" b="1" dirty="0">
                <a:solidFill>
                  <a:srgbClr val="D69E00"/>
                </a:solidFill>
                <a:latin typeface="Calibri" panose="020F0502020204030204" pitchFamily="34" charset="0"/>
                <a:cs typeface="Calibri" panose="020F0502020204030204" pitchFamily="34" charset="0"/>
              </a:rPr>
              <a:t>The Algorithm</a:t>
            </a:r>
            <a:endParaRPr lang="ko-KR" altLang="en-US" b="1" dirty="0">
              <a:solidFill>
                <a:srgbClr val="D69E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1998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919522"/>
            <a:ext cx="9144000" cy="576064"/>
          </a:xfrm>
        </p:spPr>
        <p:txBody>
          <a:bodyPr anchor="ctr">
            <a:normAutofit/>
          </a:bodyPr>
          <a:lstStyle/>
          <a:p>
            <a:pPr>
              <a:lnSpc>
                <a:spcPct val="90000"/>
              </a:lnSpc>
            </a:pPr>
            <a:r>
              <a:rPr lang="en-US" altLang="ko-KR" sz="3300" b="1" dirty="0">
                <a:solidFill>
                  <a:srgbClr val="D69E00"/>
                </a:solidFill>
                <a:latin typeface="Calibri" panose="020F0502020204030204" pitchFamily="34" charset="0"/>
                <a:cs typeface="Calibri" panose="020F0502020204030204" pitchFamily="34" charset="0"/>
              </a:rPr>
              <a:t>AES</a:t>
            </a:r>
            <a:endParaRPr lang="ko-KR" altLang="en-US" sz="3300" b="1" dirty="0">
              <a:solidFill>
                <a:srgbClr val="D69E00"/>
              </a:solidFill>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F545E21D-58CD-4A09-ACCF-A5697BEA5BBD}"/>
              </a:ext>
            </a:extLst>
          </p:cNvPr>
          <p:cNvSpPr>
            <a:spLocks noGrp="1"/>
          </p:cNvSpPr>
          <p:nvPr>
            <p:ph type="body" sz="quarter" idx="11"/>
          </p:nvPr>
        </p:nvSpPr>
        <p:spPr>
          <a:xfrm>
            <a:off x="0" y="3501681"/>
            <a:ext cx="9144000" cy="288032"/>
          </a:xfrm>
        </p:spPr>
        <p:txBody>
          <a:bodyPr/>
          <a:lstStyle/>
          <a:p>
            <a:r>
              <a:rPr lang="en-US" b="1" dirty="0">
                <a:solidFill>
                  <a:srgbClr val="D69E00"/>
                </a:solidFill>
                <a:latin typeface="Calibri" panose="020F0502020204030204" pitchFamily="34" charset="0"/>
                <a:cs typeface="Calibri" panose="020F0502020204030204" pitchFamily="34" charset="0"/>
              </a:rPr>
              <a:t>Advanced Encryption Standards</a:t>
            </a:r>
          </a:p>
        </p:txBody>
      </p:sp>
      <p:pic>
        <p:nvPicPr>
          <p:cNvPr id="5" name="Picture Placeholder 18">
            <a:extLst>
              <a:ext uri="{FF2B5EF4-FFF2-40B4-BE49-F238E27FC236}">
                <a16:creationId xmlns:a16="http://schemas.microsoft.com/office/drawing/2014/main" id="{3796F6CE-D0A4-4407-B58B-D6264A714E31}"/>
              </a:ext>
            </a:extLst>
          </p:cNvPr>
          <p:cNvPicPr>
            <a:picLocks noChangeAspect="1"/>
          </p:cNvPicPr>
          <p:nvPr/>
        </p:nvPicPr>
        <p:blipFill>
          <a:blip r:embed="rId2" cstate="print">
            <a:extLst>
              <a:ext uri="{28A0092B-C50C-407E-A947-70E740481C1C}">
                <a14:useLocalDpi xmlns:a14="http://schemas.microsoft.com/office/drawing/2010/main" val="0"/>
              </a:ext>
            </a:extLst>
          </a:blip>
          <a:srcRect l="16691" r="16691"/>
          <a:stretch>
            <a:fillRect/>
          </a:stretch>
        </p:blipFill>
        <p:spPr>
          <a:xfrm>
            <a:off x="3995936" y="1203598"/>
            <a:ext cx="1222255" cy="14045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10915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79612" y="163787"/>
            <a:ext cx="6984776" cy="576064"/>
          </a:xfrm>
        </p:spPr>
        <p:txBody>
          <a:bodyPr/>
          <a:lstStyle/>
          <a:p>
            <a:pPr algn="ctr"/>
            <a:r>
              <a:rPr lang="en-US" altLang="ko-KR" b="1" dirty="0">
                <a:solidFill>
                  <a:srgbClr val="D69E00"/>
                </a:solidFill>
                <a:latin typeface="Calibri" panose="020F0502020204030204" pitchFamily="34" charset="0"/>
                <a:cs typeface="Calibri" panose="020F0502020204030204" pitchFamily="34" charset="0"/>
              </a:rPr>
              <a:t>Description of the algorithm</a:t>
            </a:r>
            <a:endParaRPr lang="ko-KR" altLang="en-US" b="1" dirty="0">
              <a:solidFill>
                <a:srgbClr val="D69E00"/>
              </a:solidFill>
              <a:latin typeface="Calibri" panose="020F0502020204030204" pitchFamily="34" charset="0"/>
              <a:cs typeface="Calibri" panose="020F0502020204030204" pitchFamily="34" charset="0"/>
            </a:endParaRPr>
          </a:p>
        </p:txBody>
      </p:sp>
      <p:sp>
        <p:nvSpPr>
          <p:cNvPr id="3" name="TextBox 2"/>
          <p:cNvSpPr txBox="1"/>
          <p:nvPr/>
        </p:nvSpPr>
        <p:spPr>
          <a:xfrm>
            <a:off x="899592" y="1197160"/>
            <a:ext cx="1816230" cy="369332"/>
          </a:xfrm>
          <a:prstGeom prst="rect">
            <a:avLst/>
          </a:prstGeom>
          <a:solidFill>
            <a:schemeClr val="accent4">
              <a:lumMod val="75000"/>
            </a:schemeClr>
          </a:solidFill>
          <a:ln>
            <a:solidFill>
              <a:schemeClr val="accent4">
                <a:lumMod val="75000"/>
              </a:schemeClr>
            </a:solidFill>
          </a:ln>
        </p:spPr>
        <p:txBody>
          <a:bodyPr wrap="square" rtlCol="0">
            <a:spAutoFit/>
          </a:bodyPr>
          <a:lstStyle/>
          <a:p>
            <a:pPr lvl="0" algn="ctr"/>
            <a:r>
              <a:rPr lang="en-US" altLang="ko-KR" b="1" dirty="0">
                <a:solidFill>
                  <a:srgbClr val="444342"/>
                </a:solidFill>
                <a:latin typeface="Calibri" panose="020F0502020204030204" pitchFamily="34" charset="0"/>
                <a:cs typeface="Calibri" panose="020F0502020204030204" pitchFamily="34" charset="0"/>
              </a:rPr>
              <a:t>Overview</a:t>
            </a:r>
          </a:p>
        </p:txBody>
      </p:sp>
      <p:sp>
        <p:nvSpPr>
          <p:cNvPr id="4" name="Rectangle 3"/>
          <p:cNvSpPr/>
          <p:nvPr/>
        </p:nvSpPr>
        <p:spPr>
          <a:xfrm>
            <a:off x="1789707" y="1535714"/>
            <a:ext cx="36000" cy="36077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2771800" y="1131590"/>
            <a:ext cx="5184576" cy="3077766"/>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Advanced Encryption Standards (AES) is a cryptographic </a:t>
            </a:r>
          </a:p>
          <a:p>
            <a:r>
              <a:rPr lang="en-US" sz="1600" dirty="0">
                <a:solidFill>
                  <a:schemeClr val="bg1"/>
                </a:solidFill>
                <a:latin typeface="Calibri" panose="020F0502020204030204" pitchFamily="34" charset="0"/>
                <a:cs typeface="Calibri" panose="020F0502020204030204" pitchFamily="34" charset="0"/>
              </a:rPr>
              <a:t>cipher that is responsible for a large amount of the </a:t>
            </a:r>
          </a:p>
          <a:p>
            <a:r>
              <a:rPr lang="en-US" sz="1600" dirty="0">
                <a:solidFill>
                  <a:schemeClr val="bg1"/>
                </a:solidFill>
                <a:latin typeface="Calibri" panose="020F0502020204030204" pitchFamily="34" charset="0"/>
                <a:cs typeface="Calibri" panose="020F0502020204030204" pitchFamily="34" charset="0"/>
              </a:rPr>
              <a:t>information security that we enjoy nowadays.</a:t>
            </a:r>
          </a:p>
          <a:p>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Applied by organizations like NSA, Microsoft, Apple, etc.. </a:t>
            </a:r>
          </a:p>
          <a:p>
            <a:r>
              <a:rPr lang="en-US" sz="1600" dirty="0">
                <a:solidFill>
                  <a:schemeClr val="bg1"/>
                </a:solidFill>
                <a:latin typeface="Calibri" panose="020F0502020204030204" pitchFamily="34" charset="0"/>
                <a:cs typeface="Calibri" panose="020F0502020204030204" pitchFamily="34" charset="0"/>
              </a:rPr>
              <a:t>AES is one of the most important cryptographic algorithms </a:t>
            </a:r>
          </a:p>
          <a:p>
            <a:r>
              <a:rPr lang="en-US" sz="1600" dirty="0">
                <a:solidFill>
                  <a:schemeClr val="bg1"/>
                </a:solidFill>
                <a:latin typeface="Calibri" panose="020F0502020204030204" pitchFamily="34" charset="0"/>
                <a:cs typeface="Calibri" panose="020F0502020204030204" pitchFamily="34" charset="0"/>
              </a:rPr>
              <a:t>being used in 2018.</a:t>
            </a:r>
          </a:p>
          <a:p>
            <a:endParaRPr lang="en-US" dirty="0"/>
          </a:p>
          <a:p>
            <a:r>
              <a:rPr lang="en-US" sz="1600" dirty="0">
                <a:solidFill>
                  <a:schemeClr val="bg1"/>
                </a:solidFill>
                <a:latin typeface="Calibri" panose="020F0502020204030204" pitchFamily="34" charset="0"/>
                <a:cs typeface="Calibri" panose="020F0502020204030204" pitchFamily="34" charset="0"/>
              </a:rPr>
              <a:t>What exactly is AES? How does it work? And can people </a:t>
            </a:r>
          </a:p>
          <a:p>
            <a:r>
              <a:rPr lang="en-US" sz="1600" dirty="0">
                <a:solidFill>
                  <a:schemeClr val="bg1"/>
                </a:solidFill>
                <a:latin typeface="Calibri" panose="020F0502020204030204" pitchFamily="34" charset="0"/>
                <a:cs typeface="Calibri" panose="020F0502020204030204" pitchFamily="34" charset="0"/>
              </a:rPr>
              <a:t>like you and me trust on it to keep us safe?</a:t>
            </a:r>
          </a:p>
          <a:p>
            <a:endParaRPr lang="en-US" altLang="ko-KR" sz="1600" dirty="0">
              <a:solidFill>
                <a:schemeClr val="bg1"/>
              </a:solidFill>
              <a:latin typeface="Calibri" panose="020F0502020204030204" pitchFamily="34" charset="0"/>
              <a:cs typeface="Calibri" panose="020F0502020204030204" pitchFamily="34" charset="0"/>
            </a:endParaRPr>
          </a:p>
          <a:p>
            <a:r>
              <a:rPr lang="en-US" altLang="ko-KR" sz="1600" dirty="0">
                <a:solidFill>
                  <a:schemeClr val="bg1"/>
                </a:solidFill>
                <a:latin typeface="Calibri" panose="020F0502020204030204" pitchFamily="34" charset="0"/>
                <a:cs typeface="Calibri" panose="020F0502020204030204" pitchFamily="34" charset="0"/>
              </a:rPr>
              <a:t>That’s exactly what we will be discussing in this presentation.</a:t>
            </a:r>
          </a:p>
        </p:txBody>
      </p:sp>
    </p:spTree>
    <p:extLst>
      <p:ext uri="{BB962C8B-B14F-4D97-AF65-F5344CB8AC3E}">
        <p14:creationId xmlns:p14="http://schemas.microsoft.com/office/powerpoint/2010/main" val="827930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rgbClr val="D69E00"/>
                </a:solidFill>
                <a:latin typeface="Calibri" panose="020F0502020204030204" pitchFamily="34" charset="0"/>
                <a:cs typeface="Calibri" panose="020F0502020204030204" pitchFamily="34" charset="0"/>
              </a:rPr>
              <a:t>AES</a:t>
            </a:r>
            <a:endParaRPr lang="ko-KR" altLang="en-US" dirty="0"/>
          </a:p>
        </p:txBody>
      </p:sp>
      <p:sp>
        <p:nvSpPr>
          <p:cNvPr id="3" name="Text Placeholder 2"/>
          <p:cNvSpPr>
            <a:spLocks noGrp="1"/>
          </p:cNvSpPr>
          <p:nvPr>
            <p:ph type="body" sz="quarter" idx="11"/>
          </p:nvPr>
        </p:nvSpPr>
        <p:spPr/>
        <p:txBody>
          <a:bodyPr/>
          <a:lstStyle/>
          <a:p>
            <a:r>
              <a:rPr lang="en-US" sz="1600" b="1" dirty="0">
                <a:latin typeface="Calibri" panose="020F0502020204030204" pitchFamily="34" charset="0"/>
                <a:cs typeface="Calibri" panose="020F0502020204030204" pitchFamily="34" charset="0"/>
              </a:rPr>
              <a:t>The features</a:t>
            </a:r>
            <a:endParaRPr lang="en-US" altLang="ko-KR" b="1" dirty="0">
              <a:latin typeface="Calibri" panose="020F0502020204030204" pitchFamily="34" charset="0"/>
              <a:cs typeface="Calibri" panose="020F0502020204030204" pitchFamily="34" charset="0"/>
            </a:endParaRPr>
          </a:p>
        </p:txBody>
      </p:sp>
      <p:sp>
        <p:nvSpPr>
          <p:cNvPr id="50" name="TextBox 49"/>
          <p:cNvSpPr txBox="1"/>
          <p:nvPr/>
        </p:nvSpPr>
        <p:spPr>
          <a:xfrm>
            <a:off x="381990" y="1419622"/>
            <a:ext cx="8436309" cy="584775"/>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The advanced encryption algorithm(AES) is a </a:t>
            </a:r>
            <a:r>
              <a:rPr lang="en-US" sz="1600" b="1" u="sng" dirty="0">
                <a:solidFill>
                  <a:schemeClr val="bg1"/>
                </a:solidFill>
                <a:latin typeface="Calibri" panose="020F0502020204030204" pitchFamily="34" charset="0"/>
                <a:cs typeface="Calibri" panose="020F0502020204030204" pitchFamily="34" charset="0"/>
              </a:rPr>
              <a:t>symmetric</a:t>
            </a:r>
            <a:r>
              <a:rPr lang="en-US" sz="1600" dirty="0">
                <a:solidFill>
                  <a:schemeClr val="bg1"/>
                </a:solidFill>
                <a:latin typeface="Calibri" panose="020F0502020204030204" pitchFamily="34" charset="0"/>
                <a:cs typeface="Calibri" panose="020F0502020204030204" pitchFamily="34" charset="0"/>
              </a:rPr>
              <a:t> algorithm. </a:t>
            </a:r>
            <a:endParaRPr lang="he-IL"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Advanced Encryption Standard(AES) came into play since the key size of DES is very small.</a:t>
            </a:r>
          </a:p>
        </p:txBody>
      </p:sp>
      <p:sp>
        <p:nvSpPr>
          <p:cNvPr id="51" name="TextBox 50">
            <a:extLst>
              <a:ext uri="{FF2B5EF4-FFF2-40B4-BE49-F238E27FC236}">
                <a16:creationId xmlns:a16="http://schemas.microsoft.com/office/drawing/2014/main" id="{562542F0-E111-4997-BB80-A4EEE1820604}"/>
              </a:ext>
            </a:extLst>
          </p:cNvPr>
          <p:cNvSpPr txBox="1"/>
          <p:nvPr/>
        </p:nvSpPr>
        <p:spPr>
          <a:xfrm>
            <a:off x="353844" y="2105437"/>
            <a:ext cx="8436309"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Block encryption implementation.</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Symmetric key symmetric block cipher.</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Data of 128 bits with 128, 192 and 256-bit key lengths.</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Compared to triple-DES –it tends to be faster and stronger.</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Provide full specification and design details.</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Easy overall implementation.</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Data security for 20-30 years.</a:t>
            </a:r>
          </a:p>
          <a:p>
            <a:pPr marL="285750" indent="-285750">
              <a:buFont typeface="Arial" panose="020B0604020202020204" pitchFamily="34" charset="0"/>
              <a:buChar char="•"/>
            </a:pPr>
            <a:r>
              <a:rPr lang="en-US" altLang="ko-KR" sz="1600" dirty="0">
                <a:solidFill>
                  <a:schemeClr val="bg1"/>
                </a:solidFill>
                <a:latin typeface="Calibri" panose="020F0502020204030204" pitchFamily="34" charset="0"/>
                <a:cs typeface="Calibri" panose="020F0502020204030204" pitchFamily="34" charset="0"/>
              </a:rPr>
              <a:t>Worldwide access.</a:t>
            </a:r>
          </a:p>
          <a:p>
            <a:pPr marL="285750" indent="-285750">
              <a:buFont typeface="Arial" panose="020B0604020202020204" pitchFamily="34" charset="0"/>
              <a:buChar char="•"/>
            </a:pPr>
            <a:endParaRPr lang="en-US" altLang="ko-KR" sz="1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6998319"/>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TotalTime>
  <Words>3203</Words>
  <Application>Microsoft Office PowerPoint</Application>
  <PresentationFormat>On-screen Show (16:9)</PresentationFormat>
  <Paragraphs>417</Paragraphs>
  <Slides>48</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48</vt:i4>
      </vt:variant>
    </vt:vector>
  </HeadingPairs>
  <TitlesOfParts>
    <vt:vector size="56" baseType="lpstr">
      <vt:lpstr>Arial</vt:lpstr>
      <vt:lpstr>Calibri</vt:lpstr>
      <vt:lpstr>Cambria Math</vt:lpstr>
      <vt:lpstr>NexusSerif</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Rafel Moshiuf</dc:creator>
  <cp:lastModifiedBy>Rafel Moshiuf</cp:lastModifiedBy>
  <cp:revision>52</cp:revision>
  <dcterms:created xsi:type="dcterms:W3CDTF">2020-06-14T23:59:29Z</dcterms:created>
  <dcterms:modified xsi:type="dcterms:W3CDTF">2020-06-16T16:03:41Z</dcterms:modified>
</cp:coreProperties>
</file>